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330" r:id="rId3"/>
    <p:sldId id="6626" r:id="rId4"/>
    <p:sldId id="338" r:id="rId5"/>
    <p:sldId id="297" r:id="rId6"/>
    <p:sldId id="311" r:id="rId7"/>
    <p:sldId id="2147471945" r:id="rId8"/>
    <p:sldId id="2147471946" r:id="rId9"/>
    <p:sldId id="316" r:id="rId10"/>
    <p:sldId id="271" r:id="rId11"/>
    <p:sldId id="6625" r:id="rId12"/>
    <p:sldId id="2147471948" r:id="rId13"/>
    <p:sldId id="2147471949" r:id="rId14"/>
    <p:sldId id="355" r:id="rId15"/>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5"/>
    <a:srgbClr val="737373"/>
    <a:srgbClr val="4D4D4F"/>
    <a:srgbClr val="F36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5861" autoAdjust="0"/>
  </p:normalViewPr>
  <p:slideViewPr>
    <p:cSldViewPr snapToGrid="0">
      <p:cViewPr>
        <p:scale>
          <a:sx n="80" d="100"/>
          <a:sy n="80" d="100"/>
        </p:scale>
        <p:origin x="522" y="525"/>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1A01B-48DC-41D8-9E2E-42DBDCE3EA91}" type="doc">
      <dgm:prSet loTypeId="urn:microsoft.com/office/officeart/2005/8/layout/cycle8" loCatId="cycle" qsTypeId="urn:microsoft.com/office/officeart/2005/8/quickstyle/simple1" qsCatId="simple" csTypeId="urn:microsoft.com/office/officeart/2005/8/colors/accent1_1" csCatId="accent1" phldr="1"/>
      <dgm:spPr/>
    </dgm:pt>
    <dgm:pt modelId="{2079D6B0-A623-4080-B3A1-3821833F7355}">
      <dgm:prSet phldrT="[Text]" custT="1"/>
      <dgm:spPr>
        <a:xfrm>
          <a:off x="964795" y="513355"/>
          <a:ext cx="4539141" cy="4539141"/>
        </a:xfrm>
        <a:prstGeom prst="pie">
          <a:avLst>
            <a:gd name="adj1" fmla="val 1800000"/>
            <a:gd name="adj2" fmla="val 9000000"/>
          </a:avLst>
        </a:prstGeom>
        <a:blipFill rotWithShape="0">
          <a:blip xmlns:r="http://schemas.openxmlformats.org/officeDocument/2006/relationships" r:embed="rId1"/>
          <a:srcRect/>
          <a:stretch>
            <a:fillRect l="-5000" r="-5000"/>
          </a:stretch>
        </a:blipFill>
        <a:ln w="12700" cap="flat" cmpd="sng" algn="ctr">
          <a:solidFill>
            <a:srgbClr val="4472C4">
              <a:shade val="80000"/>
              <a:hueOff val="0"/>
              <a:satOff val="0"/>
              <a:lumOff val="0"/>
              <a:alphaOff val="0"/>
            </a:srgbClr>
          </a:solidFill>
          <a:prstDash val="solid"/>
          <a:miter lim="800000"/>
        </a:ln>
        <a:effectLst/>
      </dgm:spPr>
      <dgm:t>
        <a:bodyPr/>
        <a:lstStyle/>
        <a:p>
          <a:pPr>
            <a:buNone/>
          </a:pPr>
          <a:endParaRPr lang="de-AT" sz="2400" b="1" kern="1200" dirty="0">
            <a:solidFill>
              <a:sysClr val="windowText" lastClr="000000">
                <a:hueOff val="0"/>
                <a:satOff val="0"/>
                <a:lumOff val="0"/>
                <a:alphaOff val="0"/>
              </a:sysClr>
            </a:solidFill>
            <a:latin typeface="Calibri Light" panose="020F0302020204030204"/>
            <a:ea typeface="+mn-ea"/>
            <a:cs typeface="+mn-cs"/>
          </a:endParaRPr>
        </a:p>
      </dgm:t>
    </dgm:pt>
    <dgm:pt modelId="{6BC91460-D598-4B8F-B1A5-CB18A9FB0E21}" type="parTrans" cxnId="{17B913C7-3FCA-496B-83AD-CD97F498E496}">
      <dgm:prSet/>
      <dgm:spPr/>
      <dgm:t>
        <a:bodyPr/>
        <a:lstStyle/>
        <a:p>
          <a:endParaRPr lang="en-AT"/>
        </a:p>
      </dgm:t>
    </dgm:pt>
    <dgm:pt modelId="{D8F80854-1D3C-4E77-B57C-DC0E1DD9FE33}" type="sibTrans" cxnId="{17B913C7-3FCA-496B-83AD-CD97F498E496}">
      <dgm:prSet/>
      <dgm:spPr/>
      <dgm:t>
        <a:bodyPr/>
        <a:lstStyle/>
        <a:p>
          <a:endParaRPr lang="en-AT"/>
        </a:p>
      </dgm:t>
    </dgm:pt>
    <dgm:pt modelId="{D9506B44-8041-45A4-8E64-6EDCC0117329}">
      <dgm:prSet phldrT="[Text]" custT="1">
        <dgm:style>
          <a:lnRef idx="2">
            <a:schemeClr val="accent1"/>
          </a:lnRef>
          <a:fillRef idx="1">
            <a:schemeClr val="lt1"/>
          </a:fillRef>
          <a:effectRef idx="0">
            <a:schemeClr val="accent1"/>
          </a:effectRef>
          <a:fontRef idx="minor">
            <a:schemeClr val="dk1"/>
          </a:fontRef>
        </dgm:style>
      </dgm:prSet>
      <dgm:spPr>
        <a:xfrm>
          <a:off x="762620" y="351243"/>
          <a:ext cx="4756521" cy="4539141"/>
        </a:xfrm>
        <a:prstGeom prst="pie">
          <a:avLst>
            <a:gd name="adj1" fmla="val 9000000"/>
            <a:gd name="adj2" fmla="val 16200000"/>
          </a:avLst>
        </a:prstGeom>
        <a:blipFill rotWithShape="0">
          <a:blip xmlns:r="http://schemas.openxmlformats.org/officeDocument/2006/relationships" r:embed="rId1"/>
          <a:srcRect/>
          <a:stretch>
            <a:fillRect l="-5000" r="-5000"/>
          </a:stretch>
        </a:blipFill>
        <a:ln w="12700" cap="flat" cmpd="sng" algn="ctr">
          <a:solidFill>
            <a:srgbClr val="4472C4"/>
          </a:solidFill>
          <a:prstDash val="solid"/>
          <a:miter lim="800000"/>
        </a:ln>
        <a:effectLst/>
      </dgm:spPr>
      <dgm:t>
        <a:bodyPr/>
        <a:lstStyle/>
        <a:p>
          <a:pPr>
            <a:buNone/>
          </a:pPr>
          <a:endParaRPr lang="en-AT" sz="1800" kern="1200" dirty="0">
            <a:solidFill>
              <a:srgbClr val="4D4D4F"/>
            </a:solidFill>
            <a:latin typeface="Calibri (MS)"/>
            <a:ea typeface="+mn-ea"/>
            <a:cs typeface="+mn-cs"/>
          </a:endParaRPr>
        </a:p>
      </dgm:t>
    </dgm:pt>
    <dgm:pt modelId="{9AA14D2E-BDB8-49CA-835A-97B289A54868}" type="parTrans" cxnId="{2BB8E756-991F-4A24-ADE2-25903EA1D8B3}">
      <dgm:prSet/>
      <dgm:spPr/>
      <dgm:t>
        <a:bodyPr/>
        <a:lstStyle/>
        <a:p>
          <a:endParaRPr lang="en-AT"/>
        </a:p>
      </dgm:t>
    </dgm:pt>
    <dgm:pt modelId="{34A49E6B-074A-481D-9560-08F1C30DA865}" type="sibTrans" cxnId="{2BB8E756-991F-4A24-ADE2-25903EA1D8B3}">
      <dgm:prSet/>
      <dgm:spPr/>
      <dgm:t>
        <a:bodyPr/>
        <a:lstStyle/>
        <a:p>
          <a:endParaRPr lang="en-AT"/>
        </a:p>
      </dgm:t>
    </dgm:pt>
    <dgm:pt modelId="{A201ACAC-D76E-4F0A-ACD0-128E9D20851C}">
      <dgm:prSet phldrT="[Text]" custT="1">
        <dgm:style>
          <a:lnRef idx="2">
            <a:schemeClr val="accent1"/>
          </a:lnRef>
          <a:fillRef idx="1">
            <a:schemeClr val="lt1"/>
          </a:fillRef>
          <a:effectRef idx="0">
            <a:schemeClr val="accent1"/>
          </a:effectRef>
          <a:fontRef idx="minor">
            <a:schemeClr val="dk1"/>
          </a:fontRef>
        </dgm:style>
      </dgm:prSet>
      <dgm:spPr>
        <a:xfrm>
          <a:off x="1058279" y="351243"/>
          <a:ext cx="4539141" cy="4539141"/>
        </a:xfrm>
        <a:prstGeom prst="pie">
          <a:avLst>
            <a:gd name="adj1" fmla="val 16200000"/>
            <a:gd name="adj2" fmla="val 1800000"/>
          </a:avLst>
        </a:prstGeom>
        <a:blipFill rotWithShape="0">
          <a:blip xmlns:r="http://schemas.openxmlformats.org/officeDocument/2006/relationships" r:embed="rId1"/>
          <a:srcRect/>
          <a:stretch>
            <a:fillRect l="-5000" r="-5000"/>
          </a:stretch>
        </a:blipFill>
        <a:ln w="12700" cap="flat" cmpd="sng" algn="ctr">
          <a:solidFill>
            <a:srgbClr val="4472C4"/>
          </a:solidFill>
          <a:prstDash val="solid"/>
          <a:miter lim="800000"/>
        </a:ln>
        <a:effectLst/>
      </dgm:spPr>
      <dgm:t>
        <a:bodyPr/>
        <a:lstStyle/>
        <a:p>
          <a:pPr>
            <a:buNone/>
          </a:pPr>
          <a:endParaRPr lang="en-AT" sz="2000" kern="1200" dirty="0">
            <a:solidFill>
              <a:srgbClr val="4D4D4F"/>
            </a:solidFill>
            <a:latin typeface="Calibri (MS)"/>
            <a:ea typeface="+mn-ea"/>
            <a:cs typeface="+mn-cs"/>
          </a:endParaRPr>
        </a:p>
      </dgm:t>
    </dgm:pt>
    <dgm:pt modelId="{B0BB4B01-6501-4776-B696-63F0073F37F1}" type="sibTrans" cxnId="{62FA5C88-64C5-4307-AEBF-81B6B1428039}">
      <dgm:prSet/>
      <dgm:spPr/>
      <dgm:t>
        <a:bodyPr/>
        <a:lstStyle/>
        <a:p>
          <a:endParaRPr lang="en-AT"/>
        </a:p>
      </dgm:t>
    </dgm:pt>
    <dgm:pt modelId="{A3ED4FBA-5DE5-48B9-98C6-3F495D958C73}" type="parTrans" cxnId="{62FA5C88-64C5-4307-AEBF-81B6B1428039}">
      <dgm:prSet/>
      <dgm:spPr/>
      <dgm:t>
        <a:bodyPr/>
        <a:lstStyle/>
        <a:p>
          <a:endParaRPr lang="en-AT"/>
        </a:p>
      </dgm:t>
    </dgm:pt>
    <dgm:pt modelId="{E3BD0281-CA6A-4654-B08C-27F735815E9F}" type="pres">
      <dgm:prSet presAssocID="{ED51A01B-48DC-41D8-9E2E-42DBDCE3EA91}" presName="compositeShape" presStyleCnt="0">
        <dgm:presLayoutVars>
          <dgm:chMax val="7"/>
          <dgm:dir/>
          <dgm:resizeHandles val="exact"/>
        </dgm:presLayoutVars>
      </dgm:prSet>
      <dgm:spPr/>
    </dgm:pt>
    <dgm:pt modelId="{A1CB0E05-46AB-4B44-B24B-8AD065372683}" type="pres">
      <dgm:prSet presAssocID="{ED51A01B-48DC-41D8-9E2E-42DBDCE3EA91}" presName="wedge1" presStyleLbl="node1" presStyleIdx="0" presStyleCnt="3"/>
      <dgm:spPr/>
    </dgm:pt>
    <dgm:pt modelId="{323C76BE-BA50-4F6D-895F-846C313F7E58}" type="pres">
      <dgm:prSet presAssocID="{ED51A01B-48DC-41D8-9E2E-42DBDCE3EA91}" presName="dummy1a" presStyleCnt="0"/>
      <dgm:spPr/>
    </dgm:pt>
    <dgm:pt modelId="{A079DA1D-FF91-46FB-8943-128767EE0792}" type="pres">
      <dgm:prSet presAssocID="{ED51A01B-48DC-41D8-9E2E-42DBDCE3EA91}" presName="dummy1b" presStyleCnt="0"/>
      <dgm:spPr/>
    </dgm:pt>
    <dgm:pt modelId="{FBCDDC0A-6EE2-4E15-9FD2-E16B25FFBA47}" type="pres">
      <dgm:prSet presAssocID="{ED51A01B-48DC-41D8-9E2E-42DBDCE3EA91}" presName="wedge1Tx" presStyleLbl="node1" presStyleIdx="0" presStyleCnt="3">
        <dgm:presLayoutVars>
          <dgm:chMax val="0"/>
          <dgm:chPref val="0"/>
          <dgm:bulletEnabled val="1"/>
        </dgm:presLayoutVars>
      </dgm:prSet>
      <dgm:spPr/>
    </dgm:pt>
    <dgm:pt modelId="{30B9FE0C-46DE-4783-8F21-F5C4F3CC2371}" type="pres">
      <dgm:prSet presAssocID="{ED51A01B-48DC-41D8-9E2E-42DBDCE3EA91}" presName="wedge2" presStyleLbl="node1" presStyleIdx="1" presStyleCnt="3"/>
      <dgm:spPr/>
    </dgm:pt>
    <dgm:pt modelId="{A552A952-60A9-4343-BBBC-4D313F45F032}" type="pres">
      <dgm:prSet presAssocID="{ED51A01B-48DC-41D8-9E2E-42DBDCE3EA91}" presName="dummy2a" presStyleCnt="0"/>
      <dgm:spPr/>
    </dgm:pt>
    <dgm:pt modelId="{6D2688DC-A387-46B3-9FDD-9CC54A2A1A8D}" type="pres">
      <dgm:prSet presAssocID="{ED51A01B-48DC-41D8-9E2E-42DBDCE3EA91}" presName="dummy2b" presStyleCnt="0"/>
      <dgm:spPr/>
    </dgm:pt>
    <dgm:pt modelId="{BEAAF925-8F9B-4929-84BE-BE627ACEED25}" type="pres">
      <dgm:prSet presAssocID="{ED51A01B-48DC-41D8-9E2E-42DBDCE3EA91}" presName="wedge2Tx" presStyleLbl="node1" presStyleIdx="1" presStyleCnt="3">
        <dgm:presLayoutVars>
          <dgm:chMax val="0"/>
          <dgm:chPref val="0"/>
          <dgm:bulletEnabled val="1"/>
        </dgm:presLayoutVars>
      </dgm:prSet>
      <dgm:spPr/>
    </dgm:pt>
    <dgm:pt modelId="{EC32BDF9-6C76-4B13-A657-799B0A6B5F4C}" type="pres">
      <dgm:prSet presAssocID="{ED51A01B-48DC-41D8-9E2E-42DBDCE3EA91}" presName="wedge3" presStyleLbl="node1" presStyleIdx="2" presStyleCnt="3" custScaleX="104789"/>
      <dgm:spPr/>
    </dgm:pt>
    <dgm:pt modelId="{6CAA2454-BF48-4A2A-94D1-ED3F7F69BE96}" type="pres">
      <dgm:prSet presAssocID="{ED51A01B-48DC-41D8-9E2E-42DBDCE3EA91}" presName="dummy3a" presStyleCnt="0"/>
      <dgm:spPr/>
    </dgm:pt>
    <dgm:pt modelId="{A7192D16-FFB0-4C4F-AFE4-848B4F00C90F}" type="pres">
      <dgm:prSet presAssocID="{ED51A01B-48DC-41D8-9E2E-42DBDCE3EA91}" presName="dummy3b" presStyleCnt="0"/>
      <dgm:spPr/>
    </dgm:pt>
    <dgm:pt modelId="{3049D119-DBF1-4A98-A1AD-FD51B689E2AA}" type="pres">
      <dgm:prSet presAssocID="{ED51A01B-48DC-41D8-9E2E-42DBDCE3EA91}" presName="wedge3Tx" presStyleLbl="node1" presStyleIdx="2" presStyleCnt="3">
        <dgm:presLayoutVars>
          <dgm:chMax val="0"/>
          <dgm:chPref val="0"/>
          <dgm:bulletEnabled val="1"/>
        </dgm:presLayoutVars>
      </dgm:prSet>
      <dgm:spPr/>
    </dgm:pt>
    <dgm:pt modelId="{C6E622B4-0E65-4912-93A3-616D8DBF3978}" type="pres">
      <dgm:prSet presAssocID="{B0BB4B01-6501-4776-B696-63F0073F37F1}" presName="arrowWedge1" presStyleLbl="fgSibTrans2D1" presStyleIdx="0" presStyleCnt="3"/>
      <dgm:spPr>
        <a:xfrm>
          <a:off x="777659" y="70248"/>
          <a:ext cx="5101130" cy="5101130"/>
        </a:xfrm>
        <a:prstGeom prst="circularArrow">
          <a:avLst>
            <a:gd name="adj1" fmla="val 5085"/>
            <a:gd name="adj2" fmla="val 327528"/>
            <a:gd name="adj3" fmla="val 1472472"/>
            <a:gd name="adj4" fmla="val 16199432"/>
            <a:gd name="adj5" fmla="val 5932"/>
          </a:avLst>
        </a:prstGeom>
        <a:solidFill>
          <a:srgbClr val="4472C4">
            <a:tint val="60000"/>
            <a:hueOff val="0"/>
            <a:satOff val="0"/>
            <a:lumOff val="0"/>
            <a:alphaOff val="0"/>
          </a:srgbClr>
        </a:solidFill>
        <a:ln>
          <a:noFill/>
        </a:ln>
        <a:effectLst/>
      </dgm:spPr>
    </dgm:pt>
    <dgm:pt modelId="{645BE34D-939F-4761-9F76-70F7209202EF}" type="pres">
      <dgm:prSet presAssocID="{D8F80854-1D3C-4E77-B57C-DC0E1DD9FE33}" presName="arrowWedge2" presStyleLbl="fgSibTrans2D1" presStyleIdx="1" presStyleCnt="3"/>
      <dgm:spPr>
        <a:xfrm>
          <a:off x="683800" y="232073"/>
          <a:ext cx="5101130" cy="5101130"/>
        </a:xfrm>
        <a:prstGeom prst="circularArrow">
          <a:avLst>
            <a:gd name="adj1" fmla="val 5085"/>
            <a:gd name="adj2" fmla="val 327528"/>
            <a:gd name="adj3" fmla="val 8671970"/>
            <a:gd name="adj4" fmla="val 1800502"/>
            <a:gd name="adj5" fmla="val 5932"/>
          </a:avLst>
        </a:prstGeom>
        <a:solidFill>
          <a:srgbClr val="4472C4">
            <a:tint val="60000"/>
            <a:hueOff val="0"/>
            <a:satOff val="0"/>
            <a:lumOff val="0"/>
            <a:alphaOff val="0"/>
          </a:srgbClr>
        </a:solidFill>
        <a:ln>
          <a:noFill/>
        </a:ln>
        <a:effectLst/>
      </dgm:spPr>
    </dgm:pt>
    <dgm:pt modelId="{6CCABCC9-9CB1-4924-A835-33325CFC2A5B}" type="pres">
      <dgm:prSet presAssocID="{34A49E6B-074A-481D-9560-08F1C30DA865}" presName="arrowWedge3" presStyleLbl="fgSibTrans2D1" presStyleIdx="2" presStyleCnt="3"/>
      <dgm:spPr>
        <a:xfrm>
          <a:off x="589079" y="70248"/>
          <a:ext cx="5101130" cy="5101130"/>
        </a:xfrm>
        <a:prstGeom prst="circularArrow">
          <a:avLst>
            <a:gd name="adj1" fmla="val 5085"/>
            <a:gd name="adj2" fmla="val 327528"/>
            <a:gd name="adj3" fmla="val 15873039"/>
            <a:gd name="adj4" fmla="val 9000000"/>
            <a:gd name="adj5" fmla="val 5932"/>
          </a:avLst>
        </a:prstGeom>
        <a:solidFill>
          <a:srgbClr val="4472C4">
            <a:tint val="60000"/>
            <a:hueOff val="0"/>
            <a:satOff val="0"/>
            <a:lumOff val="0"/>
            <a:alphaOff val="0"/>
          </a:srgbClr>
        </a:solidFill>
        <a:ln>
          <a:noFill/>
        </a:ln>
        <a:effectLst/>
      </dgm:spPr>
    </dgm:pt>
  </dgm:ptLst>
  <dgm:cxnLst>
    <dgm:cxn modelId="{76E3BB27-F1C1-49AA-A5A0-63AEA98C6250}" type="presOf" srcId="{A201ACAC-D76E-4F0A-ACD0-128E9D20851C}" destId="{FBCDDC0A-6EE2-4E15-9FD2-E16B25FFBA47}" srcOrd="1" destOrd="0" presId="urn:microsoft.com/office/officeart/2005/8/layout/cycle8"/>
    <dgm:cxn modelId="{1C27692A-562E-435C-A874-0D301205AB77}" type="presOf" srcId="{A201ACAC-D76E-4F0A-ACD0-128E9D20851C}" destId="{A1CB0E05-46AB-4B44-B24B-8AD065372683}" srcOrd="0" destOrd="0" presId="urn:microsoft.com/office/officeart/2005/8/layout/cycle8"/>
    <dgm:cxn modelId="{D5F8DE53-1714-4253-9F2D-C520AC096483}" type="presOf" srcId="{2079D6B0-A623-4080-B3A1-3821833F7355}" destId="{BEAAF925-8F9B-4929-84BE-BE627ACEED25}" srcOrd="1" destOrd="0" presId="urn:microsoft.com/office/officeart/2005/8/layout/cycle8"/>
    <dgm:cxn modelId="{2BB8E756-991F-4A24-ADE2-25903EA1D8B3}" srcId="{ED51A01B-48DC-41D8-9E2E-42DBDCE3EA91}" destId="{D9506B44-8041-45A4-8E64-6EDCC0117329}" srcOrd="2" destOrd="0" parTransId="{9AA14D2E-BDB8-49CA-835A-97B289A54868}" sibTransId="{34A49E6B-074A-481D-9560-08F1C30DA865}"/>
    <dgm:cxn modelId="{03766F79-437C-40D4-9FAD-5FF08EC0869C}" type="presOf" srcId="{ED51A01B-48DC-41D8-9E2E-42DBDCE3EA91}" destId="{E3BD0281-CA6A-4654-B08C-27F735815E9F}" srcOrd="0" destOrd="0" presId="urn:microsoft.com/office/officeart/2005/8/layout/cycle8"/>
    <dgm:cxn modelId="{62FA5C88-64C5-4307-AEBF-81B6B1428039}" srcId="{ED51A01B-48DC-41D8-9E2E-42DBDCE3EA91}" destId="{A201ACAC-D76E-4F0A-ACD0-128E9D20851C}" srcOrd="0" destOrd="0" parTransId="{A3ED4FBA-5DE5-48B9-98C6-3F495D958C73}" sibTransId="{B0BB4B01-6501-4776-B696-63F0073F37F1}"/>
    <dgm:cxn modelId="{4ADDE5AF-67AB-4033-A65E-E30385D5103B}" type="presOf" srcId="{D9506B44-8041-45A4-8E64-6EDCC0117329}" destId="{EC32BDF9-6C76-4B13-A657-799B0A6B5F4C}" srcOrd="0" destOrd="0" presId="urn:microsoft.com/office/officeart/2005/8/layout/cycle8"/>
    <dgm:cxn modelId="{C63B08BF-4883-4957-82C2-09EFC39869BC}" type="presOf" srcId="{2079D6B0-A623-4080-B3A1-3821833F7355}" destId="{30B9FE0C-46DE-4783-8F21-F5C4F3CC2371}" srcOrd="0" destOrd="0" presId="urn:microsoft.com/office/officeart/2005/8/layout/cycle8"/>
    <dgm:cxn modelId="{17B913C7-3FCA-496B-83AD-CD97F498E496}" srcId="{ED51A01B-48DC-41D8-9E2E-42DBDCE3EA91}" destId="{2079D6B0-A623-4080-B3A1-3821833F7355}" srcOrd="1" destOrd="0" parTransId="{6BC91460-D598-4B8F-B1A5-CB18A9FB0E21}" sibTransId="{D8F80854-1D3C-4E77-B57C-DC0E1DD9FE33}"/>
    <dgm:cxn modelId="{9E0BBDCE-64F7-4E78-8BCC-A89C52E0BD1D}" type="presOf" srcId="{D9506B44-8041-45A4-8E64-6EDCC0117329}" destId="{3049D119-DBF1-4A98-A1AD-FD51B689E2AA}" srcOrd="1" destOrd="0" presId="urn:microsoft.com/office/officeart/2005/8/layout/cycle8"/>
    <dgm:cxn modelId="{C04FB24D-DEBF-471F-819D-3ECA6C165D60}" type="presParOf" srcId="{E3BD0281-CA6A-4654-B08C-27F735815E9F}" destId="{A1CB0E05-46AB-4B44-B24B-8AD065372683}" srcOrd="0" destOrd="0" presId="urn:microsoft.com/office/officeart/2005/8/layout/cycle8"/>
    <dgm:cxn modelId="{C98CA9E2-8348-4523-B33C-52BB09C85D43}" type="presParOf" srcId="{E3BD0281-CA6A-4654-B08C-27F735815E9F}" destId="{323C76BE-BA50-4F6D-895F-846C313F7E58}" srcOrd="1" destOrd="0" presId="urn:microsoft.com/office/officeart/2005/8/layout/cycle8"/>
    <dgm:cxn modelId="{F6C4DAD3-9C57-4CBB-93DA-26797B525294}" type="presParOf" srcId="{E3BD0281-CA6A-4654-B08C-27F735815E9F}" destId="{A079DA1D-FF91-46FB-8943-128767EE0792}" srcOrd="2" destOrd="0" presId="urn:microsoft.com/office/officeart/2005/8/layout/cycle8"/>
    <dgm:cxn modelId="{D23C584A-D7C3-4B31-AB90-F5F5A0809493}" type="presParOf" srcId="{E3BD0281-CA6A-4654-B08C-27F735815E9F}" destId="{FBCDDC0A-6EE2-4E15-9FD2-E16B25FFBA47}" srcOrd="3" destOrd="0" presId="urn:microsoft.com/office/officeart/2005/8/layout/cycle8"/>
    <dgm:cxn modelId="{FBB35B69-B710-431C-B4F6-367923D992C2}" type="presParOf" srcId="{E3BD0281-CA6A-4654-B08C-27F735815E9F}" destId="{30B9FE0C-46DE-4783-8F21-F5C4F3CC2371}" srcOrd="4" destOrd="0" presId="urn:microsoft.com/office/officeart/2005/8/layout/cycle8"/>
    <dgm:cxn modelId="{4639A469-EBB7-43EF-AEE0-A5B45B85743C}" type="presParOf" srcId="{E3BD0281-CA6A-4654-B08C-27F735815E9F}" destId="{A552A952-60A9-4343-BBBC-4D313F45F032}" srcOrd="5" destOrd="0" presId="urn:microsoft.com/office/officeart/2005/8/layout/cycle8"/>
    <dgm:cxn modelId="{A6DC528F-2113-44A9-AF9F-AAAD1E0FF010}" type="presParOf" srcId="{E3BD0281-CA6A-4654-B08C-27F735815E9F}" destId="{6D2688DC-A387-46B3-9FDD-9CC54A2A1A8D}" srcOrd="6" destOrd="0" presId="urn:microsoft.com/office/officeart/2005/8/layout/cycle8"/>
    <dgm:cxn modelId="{408DC8A4-5A8E-49D7-BAF0-65C4E7371AE5}" type="presParOf" srcId="{E3BD0281-CA6A-4654-B08C-27F735815E9F}" destId="{BEAAF925-8F9B-4929-84BE-BE627ACEED25}" srcOrd="7" destOrd="0" presId="urn:microsoft.com/office/officeart/2005/8/layout/cycle8"/>
    <dgm:cxn modelId="{820195CA-1B44-490F-96F9-FE2C1EA5E4E0}" type="presParOf" srcId="{E3BD0281-CA6A-4654-B08C-27F735815E9F}" destId="{EC32BDF9-6C76-4B13-A657-799B0A6B5F4C}" srcOrd="8" destOrd="0" presId="urn:microsoft.com/office/officeart/2005/8/layout/cycle8"/>
    <dgm:cxn modelId="{B92AAE1D-BAC6-458D-B3E9-5189DDBC7C79}" type="presParOf" srcId="{E3BD0281-CA6A-4654-B08C-27F735815E9F}" destId="{6CAA2454-BF48-4A2A-94D1-ED3F7F69BE96}" srcOrd="9" destOrd="0" presId="urn:microsoft.com/office/officeart/2005/8/layout/cycle8"/>
    <dgm:cxn modelId="{FF45B6D2-0C7A-486B-80F5-777A6B6A3C0A}" type="presParOf" srcId="{E3BD0281-CA6A-4654-B08C-27F735815E9F}" destId="{A7192D16-FFB0-4C4F-AFE4-848B4F00C90F}" srcOrd="10" destOrd="0" presId="urn:microsoft.com/office/officeart/2005/8/layout/cycle8"/>
    <dgm:cxn modelId="{1EA017B2-5B87-4430-93AB-856B2B623029}" type="presParOf" srcId="{E3BD0281-CA6A-4654-B08C-27F735815E9F}" destId="{3049D119-DBF1-4A98-A1AD-FD51B689E2AA}" srcOrd="11" destOrd="0" presId="urn:microsoft.com/office/officeart/2005/8/layout/cycle8"/>
    <dgm:cxn modelId="{E27D2408-FE83-4B7E-A9FB-89663F01EAD3}" type="presParOf" srcId="{E3BD0281-CA6A-4654-B08C-27F735815E9F}" destId="{C6E622B4-0E65-4912-93A3-616D8DBF3978}" srcOrd="12" destOrd="0" presId="urn:microsoft.com/office/officeart/2005/8/layout/cycle8"/>
    <dgm:cxn modelId="{480C7795-C417-41E5-9EA8-401CF2CAD04A}" type="presParOf" srcId="{E3BD0281-CA6A-4654-B08C-27F735815E9F}" destId="{645BE34D-939F-4761-9F76-70F7209202EF}" srcOrd="13" destOrd="0" presId="urn:microsoft.com/office/officeart/2005/8/layout/cycle8"/>
    <dgm:cxn modelId="{12C58B61-F14C-42D3-A1F5-398EECDCEB31}" type="presParOf" srcId="{E3BD0281-CA6A-4654-B08C-27F735815E9F}" destId="{6CCABCC9-9CB1-4924-A835-33325CFC2A5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0E05-46AB-4B44-B24B-8AD065372683}">
      <dsp:nvSpPr>
        <dsp:cNvPr id="0" name=""/>
        <dsp:cNvSpPr/>
      </dsp:nvSpPr>
      <dsp:spPr>
        <a:xfrm>
          <a:off x="919290" y="311904"/>
          <a:ext cx="4030761" cy="4030761"/>
        </a:xfrm>
        <a:prstGeom prst="pie">
          <a:avLst>
            <a:gd name="adj1" fmla="val 16200000"/>
            <a:gd name="adj2" fmla="val 1800000"/>
          </a:avLst>
        </a:prstGeom>
        <a:blipFill rotWithShape="0">
          <a:blip xmlns:r="http://schemas.openxmlformats.org/officeDocument/2006/relationships" r:embed="rId1"/>
          <a:srcRect/>
          <a:stretch>
            <a:fillRect l="-5000" r="-5000"/>
          </a:stretch>
        </a:blipFill>
        <a:ln w="12700" cap="flat" cmpd="sng" algn="ctr">
          <a:solidFill>
            <a:srgbClr val="4472C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AT" sz="2000" kern="1200" dirty="0">
            <a:solidFill>
              <a:srgbClr val="4D4D4F"/>
            </a:solidFill>
            <a:latin typeface="Calibri (MS)"/>
            <a:ea typeface="+mn-ea"/>
            <a:cs typeface="+mn-cs"/>
          </a:endParaRPr>
        </a:p>
      </dsp:txBody>
      <dsp:txXfrm>
        <a:off x="3254416" y="1341723"/>
        <a:ext cx="1017921" cy="848267"/>
      </dsp:txXfrm>
    </dsp:sp>
    <dsp:sp modelId="{30B9FE0C-46DE-4783-8F21-F5C4F3CC2371}">
      <dsp:nvSpPr>
        <dsp:cNvPr id="0" name=""/>
        <dsp:cNvSpPr/>
      </dsp:nvSpPr>
      <dsp:spPr>
        <a:xfrm>
          <a:off x="836276" y="455859"/>
          <a:ext cx="4030761" cy="4030761"/>
        </a:xfrm>
        <a:prstGeom prst="pie">
          <a:avLst>
            <a:gd name="adj1" fmla="val 1800000"/>
            <a:gd name="adj2" fmla="val 9000000"/>
          </a:avLst>
        </a:prstGeom>
        <a:blipFill rotWithShape="0">
          <a:blip xmlns:r="http://schemas.openxmlformats.org/officeDocument/2006/relationships" r:embed="rId1"/>
          <a:srcRect/>
          <a:stretch>
            <a:fillRect l="-5000" r="-5000"/>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AT" sz="2400" b="1" kern="1200" dirty="0">
            <a:solidFill>
              <a:sysClr val="windowText" lastClr="000000">
                <a:hueOff val="0"/>
                <a:satOff val="0"/>
                <a:lumOff val="0"/>
                <a:alphaOff val="0"/>
              </a:sysClr>
            </a:solidFill>
            <a:latin typeface="Calibri Light" panose="020F0302020204030204"/>
            <a:ea typeface="+mn-ea"/>
            <a:cs typeface="+mn-cs"/>
          </a:endParaRPr>
        </a:p>
      </dsp:txBody>
      <dsp:txXfrm>
        <a:off x="2112208" y="3225656"/>
        <a:ext cx="1526882" cy="746475"/>
      </dsp:txXfrm>
    </dsp:sp>
    <dsp:sp modelId="{EC32BDF9-6C76-4B13-A657-799B0A6B5F4C}">
      <dsp:nvSpPr>
        <dsp:cNvPr id="0" name=""/>
        <dsp:cNvSpPr/>
      </dsp:nvSpPr>
      <dsp:spPr>
        <a:xfrm>
          <a:off x="656745" y="311904"/>
          <a:ext cx="4223795" cy="4030761"/>
        </a:xfrm>
        <a:prstGeom prst="pie">
          <a:avLst>
            <a:gd name="adj1" fmla="val 9000000"/>
            <a:gd name="adj2" fmla="val 16200000"/>
          </a:avLst>
        </a:prstGeom>
        <a:blipFill rotWithShape="0">
          <a:blip xmlns:r="http://schemas.openxmlformats.org/officeDocument/2006/relationships" r:embed="rId1"/>
          <a:srcRect/>
          <a:stretch>
            <a:fillRect l="-5000" r="-5000"/>
          </a:stretch>
        </a:blipFill>
        <a:ln w="12700" cap="flat" cmpd="sng" algn="ctr">
          <a:solidFill>
            <a:srgbClr val="4472C4"/>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AT" sz="1800" kern="1200" dirty="0">
            <a:solidFill>
              <a:srgbClr val="4D4D4F"/>
            </a:solidFill>
            <a:latin typeface="Calibri (MS)"/>
            <a:ea typeface="+mn-ea"/>
            <a:cs typeface="+mn-cs"/>
          </a:endParaRPr>
        </a:p>
      </dsp:txBody>
      <dsp:txXfrm>
        <a:off x="1366915" y="1341723"/>
        <a:ext cx="1066670" cy="848267"/>
      </dsp:txXfrm>
    </dsp:sp>
    <dsp:sp modelId="{C6E622B4-0E65-4912-93A3-616D8DBF3978}">
      <dsp:nvSpPr>
        <dsp:cNvPr id="0" name=""/>
        <dsp:cNvSpPr/>
      </dsp:nvSpPr>
      <dsp:spPr>
        <a:xfrm>
          <a:off x="670100" y="62380"/>
          <a:ext cx="4529808" cy="4529808"/>
        </a:xfrm>
        <a:prstGeom prst="circularArrow">
          <a:avLst>
            <a:gd name="adj1" fmla="val 5085"/>
            <a:gd name="adj2" fmla="val 327528"/>
            <a:gd name="adj3" fmla="val 1472472"/>
            <a:gd name="adj4" fmla="val 16199432"/>
            <a:gd name="adj5" fmla="val 593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45BE34D-939F-4761-9F76-70F7209202EF}">
      <dsp:nvSpPr>
        <dsp:cNvPr id="0" name=""/>
        <dsp:cNvSpPr/>
      </dsp:nvSpPr>
      <dsp:spPr>
        <a:xfrm>
          <a:off x="586753" y="206081"/>
          <a:ext cx="4529808" cy="4529808"/>
        </a:xfrm>
        <a:prstGeom prst="circularArrow">
          <a:avLst>
            <a:gd name="adj1" fmla="val 5085"/>
            <a:gd name="adj2" fmla="val 327528"/>
            <a:gd name="adj3" fmla="val 8671970"/>
            <a:gd name="adj4" fmla="val 1800502"/>
            <a:gd name="adj5" fmla="val 593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CCABCC9-9CB1-4924-A835-33325CFC2A5B}">
      <dsp:nvSpPr>
        <dsp:cNvPr id="0" name=""/>
        <dsp:cNvSpPr/>
      </dsp:nvSpPr>
      <dsp:spPr>
        <a:xfrm>
          <a:off x="502543" y="62380"/>
          <a:ext cx="4529808" cy="4529808"/>
        </a:xfrm>
        <a:prstGeom prst="circularArrow">
          <a:avLst>
            <a:gd name="adj1" fmla="val 5085"/>
            <a:gd name="adj2" fmla="val 327528"/>
            <a:gd name="adj3" fmla="val 15873039"/>
            <a:gd name="adj4" fmla="val 9000000"/>
            <a:gd name="adj5" fmla="val 593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3B66F-13DA-4138-8BFA-5C5366EE8AD2}" type="datetimeFigureOut">
              <a:rPr lang="en-AT" smtClean="0"/>
              <a:t>06/20/2024</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69A59-3823-47B2-954F-54AA53E3EBF9}" type="slidenum">
              <a:rPr lang="en-AT" smtClean="0"/>
              <a:t>‹#›</a:t>
            </a:fld>
            <a:endParaRPr lang="en-AT"/>
          </a:p>
        </p:txBody>
      </p:sp>
    </p:spTree>
    <p:extLst>
      <p:ext uri="{BB962C8B-B14F-4D97-AF65-F5344CB8AC3E}">
        <p14:creationId xmlns:p14="http://schemas.microsoft.com/office/powerpoint/2010/main" val="387909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18E69A59-3823-47B2-954F-54AA53E3EBF9}" type="slidenum">
              <a:rPr lang="en-AT" smtClean="0"/>
              <a:t>1</a:t>
            </a:fld>
            <a:endParaRPr lang="en-AT"/>
          </a:p>
        </p:txBody>
      </p:sp>
    </p:spTree>
    <p:extLst>
      <p:ext uri="{BB962C8B-B14F-4D97-AF65-F5344CB8AC3E}">
        <p14:creationId xmlns:p14="http://schemas.microsoft.com/office/powerpoint/2010/main" val="152741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Strengths: </a:t>
            </a:r>
            <a:endParaRPr lang="en-AT" dirty="0"/>
          </a:p>
        </p:txBody>
      </p:sp>
      <p:sp>
        <p:nvSpPr>
          <p:cNvPr id="4" name="Slide Number Placeholder 3"/>
          <p:cNvSpPr>
            <a:spLocks noGrp="1"/>
          </p:cNvSpPr>
          <p:nvPr>
            <p:ph type="sldNum" sz="quarter" idx="5"/>
          </p:nvPr>
        </p:nvSpPr>
        <p:spPr/>
        <p:txBody>
          <a:bodyPr/>
          <a:lstStyle/>
          <a:p>
            <a:fld id="{18E69A59-3823-47B2-954F-54AA53E3EBF9}" type="slidenum">
              <a:rPr lang="en-AT" smtClean="0"/>
              <a:t>2</a:t>
            </a:fld>
            <a:endParaRPr lang="en-AT"/>
          </a:p>
        </p:txBody>
      </p:sp>
    </p:spTree>
    <p:extLst>
      <p:ext uri="{BB962C8B-B14F-4D97-AF65-F5344CB8AC3E}">
        <p14:creationId xmlns:p14="http://schemas.microsoft.com/office/powerpoint/2010/main" val="77414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rgbClr val="3C4245"/>
                </a:solidFill>
                <a:effectLst/>
                <a:latin typeface="Noto Sans" panose="020B0502040504020204" pitchFamily="34" charset="0"/>
              </a:rPr>
              <a:t>One Health</a:t>
            </a:r>
            <a:r>
              <a:rPr lang="en-GB" sz="1200" b="0" dirty="0">
                <a:solidFill>
                  <a:srgbClr val="3C4245"/>
                </a:solidFill>
                <a:effectLst/>
                <a:latin typeface="Noto Sans" panose="020B0502040504020204" pitchFamily="34" charset="0"/>
              </a:rPr>
              <a:t> is an integrated, unifying approach that aims to sustainably balance and optimize the health of people, animals and ecosystems.</a:t>
            </a:r>
          </a:p>
          <a:p>
            <a:pPr algn="l"/>
            <a:endParaRPr lang="en-GB" sz="800" b="0" dirty="0">
              <a:solidFill>
                <a:srgbClr val="3C4245"/>
              </a:solidFill>
              <a:effectLst/>
              <a:latin typeface="Noto Sans" panose="020B0502040504020204" pitchFamily="34" charset="0"/>
            </a:endParaRPr>
          </a:p>
          <a:p>
            <a:pPr algn="l"/>
            <a:r>
              <a:rPr lang="en-GB" sz="1200" b="0" dirty="0">
                <a:solidFill>
                  <a:srgbClr val="3C4245"/>
                </a:solidFill>
                <a:effectLst/>
                <a:latin typeface="Noto Sans" panose="020B0502040504020204" pitchFamily="34" charset="0"/>
              </a:rPr>
              <a:t>It recognizes the health of humans, domestic and wild animals, plants, and the wider environment</a:t>
            </a:r>
            <a:r>
              <a:rPr lang="en-GB" sz="1200" dirty="0">
                <a:solidFill>
                  <a:srgbClr val="3C4245"/>
                </a:solidFill>
                <a:latin typeface="Noto Sans" panose="020B0502040504020204" pitchFamily="34" charset="0"/>
              </a:rPr>
              <a:t> (including</a:t>
            </a:r>
            <a:r>
              <a:rPr lang="en-GB" sz="1200" b="0" dirty="0">
                <a:solidFill>
                  <a:srgbClr val="3C4245"/>
                </a:solidFill>
                <a:effectLst/>
                <a:latin typeface="Noto Sans" panose="020B0502040504020204" pitchFamily="34" charset="0"/>
              </a:rPr>
              <a:t> ecosystems) are closely linked and inter-dependent.</a:t>
            </a:r>
          </a:p>
          <a:p>
            <a:pPr algn="l"/>
            <a:endParaRPr lang="en-GB" sz="800" b="0" dirty="0">
              <a:solidFill>
                <a:srgbClr val="3C4245"/>
              </a:solidFill>
              <a:effectLst/>
              <a:latin typeface="Noto Sans" panose="020B0502040504020204" pitchFamily="34" charset="0"/>
            </a:endParaRPr>
          </a:p>
          <a:p>
            <a:pPr algn="l"/>
            <a:r>
              <a:rPr lang="en-GB" sz="1200" b="0" dirty="0">
                <a:solidFill>
                  <a:srgbClr val="3C4245"/>
                </a:solidFill>
                <a:effectLst/>
                <a:latin typeface="Noto Sans" panose="020B0502040504020204" pitchFamily="34" charset="0"/>
              </a:rPr>
              <a:t>The approach mobilizes multiple sectors, disciplines and communities at varying levels of society to work together to foster well-being and tackle threats to health and ecosystems, while addressing the collective need for clean water, energy and air, safe and nutritious food, taking action on climate change, and contributing to sustainable development.</a:t>
            </a:r>
          </a:p>
          <a:p>
            <a:endParaRPr lang="en-GB" dirty="0"/>
          </a:p>
          <a:p>
            <a:endParaRPr lang="en-GB" dirty="0"/>
          </a:p>
        </p:txBody>
      </p:sp>
      <p:sp>
        <p:nvSpPr>
          <p:cNvPr id="4" name="Slide Number Placeholder 3"/>
          <p:cNvSpPr>
            <a:spLocks noGrp="1"/>
          </p:cNvSpPr>
          <p:nvPr>
            <p:ph type="sldNum" sz="quarter" idx="5"/>
          </p:nvPr>
        </p:nvSpPr>
        <p:spPr/>
        <p:txBody>
          <a:bodyPr/>
          <a:lstStyle/>
          <a:p>
            <a:fld id="{F781182A-A029-084C-B426-1886A4DEBDF8}" type="slidenum">
              <a:rPr lang="en-GB" smtClean="0"/>
              <a:t>5</a:t>
            </a:fld>
            <a:endParaRPr lang="en-GB"/>
          </a:p>
        </p:txBody>
      </p:sp>
    </p:spTree>
    <p:extLst>
      <p:ext uri="{BB962C8B-B14F-4D97-AF65-F5344CB8AC3E}">
        <p14:creationId xmlns:p14="http://schemas.microsoft.com/office/powerpoint/2010/main" val="49867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is updated</a:t>
            </a:r>
          </a:p>
          <a:p>
            <a:r>
              <a:rPr lang="en-GB" dirty="0"/>
              <a:t>Strengths of LS RI: Combining forces to </a:t>
            </a:r>
            <a:r>
              <a:rPr lang="en-US" b="0" i="0" dirty="0">
                <a:solidFill>
                  <a:srgbClr val="555555"/>
                </a:solidFill>
                <a:effectLst/>
                <a:latin typeface="Roboto Condensed" panose="02000000000000000000" pitchFamily="2" charset="0"/>
              </a:rPr>
              <a:t>support cutting-edge science by offering access to the latest technologies, comprehensive resource collections and technical expertise. </a:t>
            </a:r>
            <a:endParaRPr lang="en-A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69A59-3823-47B2-954F-54AA53E3EBF9}" type="slidenum">
              <a:rPr kumimoji="0" lang="en-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9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is updated</a:t>
            </a:r>
          </a:p>
          <a:p>
            <a:r>
              <a:rPr lang="en-GB" dirty="0"/>
              <a:t>Strengths of LS RI: Combining forces to </a:t>
            </a:r>
            <a:r>
              <a:rPr lang="en-US" b="0" i="0" dirty="0">
                <a:solidFill>
                  <a:srgbClr val="555555"/>
                </a:solidFill>
                <a:effectLst/>
                <a:latin typeface="Roboto Condensed" panose="02000000000000000000" pitchFamily="2" charset="0"/>
              </a:rPr>
              <a:t>support cutting-edge science by offering access to the latest technologies, comprehensive resource collections and technical expertise. </a:t>
            </a:r>
            <a:endParaRPr lang="en-AT" dirty="0"/>
          </a:p>
        </p:txBody>
      </p:sp>
      <p:sp>
        <p:nvSpPr>
          <p:cNvPr id="4" name="Slide Number Placeholder 3"/>
          <p:cNvSpPr>
            <a:spLocks noGrp="1"/>
          </p:cNvSpPr>
          <p:nvPr>
            <p:ph type="sldNum" sz="quarter" idx="5"/>
          </p:nvPr>
        </p:nvSpPr>
        <p:spPr/>
        <p:txBody>
          <a:bodyPr/>
          <a:lstStyle/>
          <a:p>
            <a:fld id="{18E69A59-3823-47B2-954F-54AA53E3EBF9}" type="slidenum">
              <a:rPr lang="en-AT" smtClean="0"/>
              <a:t>7</a:t>
            </a:fld>
            <a:endParaRPr lang="en-AT"/>
          </a:p>
        </p:txBody>
      </p:sp>
    </p:spTree>
    <p:extLst>
      <p:ext uri="{BB962C8B-B14F-4D97-AF65-F5344CB8AC3E}">
        <p14:creationId xmlns:p14="http://schemas.microsoft.com/office/powerpoint/2010/main" val="90299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note all LSRIs are ERICs!</a:t>
            </a:r>
            <a:endParaRPr lang="en-AT" dirty="0"/>
          </a:p>
        </p:txBody>
      </p:sp>
      <p:sp>
        <p:nvSpPr>
          <p:cNvPr id="4" name="Slide Number Placeholder 3"/>
          <p:cNvSpPr>
            <a:spLocks noGrp="1"/>
          </p:cNvSpPr>
          <p:nvPr>
            <p:ph type="sldNum" sz="quarter" idx="5"/>
          </p:nvPr>
        </p:nvSpPr>
        <p:spPr/>
        <p:txBody>
          <a:bodyPr/>
          <a:lstStyle/>
          <a:p>
            <a:fld id="{18E69A59-3823-47B2-954F-54AA53E3EBF9}" type="slidenum">
              <a:rPr lang="en-AT" smtClean="0"/>
              <a:t>12</a:t>
            </a:fld>
            <a:endParaRPr lang="en-AT"/>
          </a:p>
        </p:txBody>
      </p:sp>
    </p:spTree>
    <p:extLst>
      <p:ext uri="{BB962C8B-B14F-4D97-AF65-F5344CB8AC3E}">
        <p14:creationId xmlns:p14="http://schemas.microsoft.com/office/powerpoint/2010/main" val="72816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1182A-A029-084C-B426-1886A4DEBD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4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5F14-306D-EBC2-9BC4-D1A9D8D67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T"/>
          </a:p>
        </p:txBody>
      </p:sp>
      <p:sp>
        <p:nvSpPr>
          <p:cNvPr id="3" name="Subtitle 2">
            <a:extLst>
              <a:ext uri="{FF2B5EF4-FFF2-40B4-BE49-F238E27FC236}">
                <a16:creationId xmlns:a16="http://schemas.microsoft.com/office/drawing/2014/main" id="{06B954F4-3BC1-E814-37B3-0ACCD801D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T"/>
          </a:p>
        </p:txBody>
      </p:sp>
      <p:sp>
        <p:nvSpPr>
          <p:cNvPr id="4" name="Date Placeholder 3">
            <a:extLst>
              <a:ext uri="{FF2B5EF4-FFF2-40B4-BE49-F238E27FC236}">
                <a16:creationId xmlns:a16="http://schemas.microsoft.com/office/drawing/2014/main" id="{077DE72B-68AD-7060-3024-B9FDCA994ADE}"/>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0765E4C2-0AFE-1C0C-9A4B-72B66C3B7DB3}"/>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B16743-2B39-2114-EA67-27C72005A9BD}"/>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159221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992E-4B3C-12B2-B801-63F05A0A17B7}"/>
              </a:ext>
            </a:extLst>
          </p:cNvPr>
          <p:cNvSpPr>
            <a:spLocks noGrp="1"/>
          </p:cNvSpPr>
          <p:nvPr>
            <p:ph type="title"/>
          </p:nvPr>
        </p:nvSpPr>
        <p:spPr/>
        <p:txBody>
          <a:bodyPr/>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AB50335C-6D17-89C4-1A60-DE840BC22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FE68F91E-C673-8124-45A4-D45C676F7087}"/>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FCAB508A-E9FA-9646-7ED1-4AE68779E1CD}"/>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645F280-720C-28C6-BB2A-516DDA92A09F}"/>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326330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A744B-FE7F-4C38-E3FA-9E3455FD10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7F0DF224-89B3-6CC6-CBBE-0A8189B4A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6636C990-106A-2526-8260-4771FEB11481}"/>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64D90FDD-D9AF-646D-B278-3646496CD32B}"/>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8E3BF31-6C1D-350B-0A9F-C735621CD20A}"/>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211081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D6A4E-A93E-76F4-9C27-43B58AAA3859}"/>
              </a:ext>
            </a:extLst>
          </p:cNvPr>
          <p:cNvSpPr>
            <a:spLocks noGrp="1"/>
          </p:cNvSpPr>
          <p:nvPr>
            <p:ph type="ctrTitle"/>
          </p:nvPr>
        </p:nvSpPr>
        <p:spPr>
          <a:xfrm>
            <a:off x="838200" y="1244887"/>
            <a:ext cx="7208520" cy="2807435"/>
          </a:xfrm>
          <a:prstGeom prst="rect">
            <a:avLst/>
          </a:prstGeom>
        </p:spPr>
        <p:txBody>
          <a:bodyPr anchor="b"/>
          <a:lstStyle>
            <a:lvl1pPr algn="l">
              <a:defRPr sz="6000">
                <a:solidFill>
                  <a:schemeClr val="accent4"/>
                </a:solidFill>
              </a:defRPr>
            </a:lvl1pPr>
          </a:lstStyle>
          <a:p>
            <a:r>
              <a:rPr lang="de-DE"/>
              <a:t>Mastertitelformat bearbeiten</a:t>
            </a:r>
          </a:p>
        </p:txBody>
      </p:sp>
      <p:sp>
        <p:nvSpPr>
          <p:cNvPr id="6" name="Untertitel 2">
            <a:extLst>
              <a:ext uri="{FF2B5EF4-FFF2-40B4-BE49-F238E27FC236}">
                <a16:creationId xmlns:a16="http://schemas.microsoft.com/office/drawing/2014/main" id="{5A093DED-EAB0-2D97-1EAA-C50E788045E2}"/>
              </a:ext>
            </a:extLst>
          </p:cNvPr>
          <p:cNvSpPr>
            <a:spLocks noGrp="1"/>
          </p:cNvSpPr>
          <p:nvPr>
            <p:ph type="subTitle" idx="1"/>
          </p:nvPr>
        </p:nvSpPr>
        <p:spPr>
          <a:xfrm>
            <a:off x="838201" y="4176472"/>
            <a:ext cx="7208520" cy="1081328"/>
          </a:xfrm>
        </p:spPr>
        <p:txBody>
          <a:bodyPr anchor="ctr" anchorCtr="0"/>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0" name="Grafik 9">
            <a:extLst>
              <a:ext uri="{FF2B5EF4-FFF2-40B4-BE49-F238E27FC236}">
                <a16:creationId xmlns:a16="http://schemas.microsoft.com/office/drawing/2014/main" id="{29E366D9-FC9D-FD51-5830-446193AC3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71" y="5781702"/>
            <a:ext cx="1880299" cy="393036"/>
          </a:xfrm>
          <a:prstGeom prst="rect">
            <a:avLst/>
          </a:prstGeom>
        </p:spPr>
      </p:pic>
      <p:grpSp>
        <p:nvGrpSpPr>
          <p:cNvPr id="4" name="Gruppieren 3">
            <a:extLst>
              <a:ext uri="{FF2B5EF4-FFF2-40B4-BE49-F238E27FC236}">
                <a16:creationId xmlns:a16="http://schemas.microsoft.com/office/drawing/2014/main" id="{584F1EF9-DC3B-0A10-FF47-08E82838F6C4}"/>
              </a:ext>
            </a:extLst>
          </p:cNvPr>
          <p:cNvGrpSpPr/>
          <p:nvPr userDrawn="1"/>
        </p:nvGrpSpPr>
        <p:grpSpPr>
          <a:xfrm>
            <a:off x="2948348" y="5661574"/>
            <a:ext cx="8441584" cy="941305"/>
            <a:chOff x="2710694" y="5661374"/>
            <a:chExt cx="8622355" cy="961462"/>
          </a:xfrm>
        </p:grpSpPr>
        <p:pic>
          <p:nvPicPr>
            <p:cNvPr id="15" name="Grafik 14">
              <a:extLst>
                <a:ext uri="{FF2B5EF4-FFF2-40B4-BE49-F238E27FC236}">
                  <a16:creationId xmlns:a16="http://schemas.microsoft.com/office/drawing/2014/main" id="{7663844A-28CA-BADB-4CAA-E9338BAB06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0057" y="6114021"/>
              <a:ext cx="1136538" cy="490271"/>
            </a:xfrm>
            <a:prstGeom prst="rect">
              <a:avLst/>
            </a:prstGeom>
          </p:spPr>
        </p:pic>
        <p:pic>
          <p:nvPicPr>
            <p:cNvPr id="17" name="Grafik 16">
              <a:extLst>
                <a:ext uri="{FF2B5EF4-FFF2-40B4-BE49-F238E27FC236}">
                  <a16:creationId xmlns:a16="http://schemas.microsoft.com/office/drawing/2014/main" id="{27D650BB-79A0-1D6A-DFE7-CE295009A4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10694" y="5703260"/>
              <a:ext cx="1204776" cy="476357"/>
            </a:xfrm>
            <a:prstGeom prst="rect">
              <a:avLst/>
            </a:prstGeom>
          </p:spPr>
        </p:pic>
        <p:pic>
          <p:nvPicPr>
            <p:cNvPr id="18" name="Grafik 17">
              <a:extLst>
                <a:ext uri="{FF2B5EF4-FFF2-40B4-BE49-F238E27FC236}">
                  <a16:creationId xmlns:a16="http://schemas.microsoft.com/office/drawing/2014/main" id="{390B5105-4220-6E9D-B5B4-FD0B70D5306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9562"/>
            <a:stretch/>
          </p:blipFill>
          <p:spPr>
            <a:xfrm>
              <a:off x="3818851" y="5694090"/>
              <a:ext cx="1042117" cy="459872"/>
            </a:xfrm>
            <a:prstGeom prst="rect">
              <a:avLst/>
            </a:prstGeom>
          </p:spPr>
        </p:pic>
        <p:pic>
          <p:nvPicPr>
            <p:cNvPr id="20" name="Grafik 19">
              <a:extLst>
                <a:ext uri="{FF2B5EF4-FFF2-40B4-BE49-F238E27FC236}">
                  <a16:creationId xmlns:a16="http://schemas.microsoft.com/office/drawing/2014/main" id="{9B3BC7FD-8159-9C07-7A31-2968AD9C24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81892" y="5661374"/>
              <a:ext cx="752445" cy="578142"/>
            </a:xfrm>
            <a:prstGeom prst="rect">
              <a:avLst/>
            </a:prstGeom>
          </p:spPr>
        </p:pic>
        <p:pic>
          <p:nvPicPr>
            <p:cNvPr id="21" name="Grafik 20">
              <a:extLst>
                <a:ext uri="{FF2B5EF4-FFF2-40B4-BE49-F238E27FC236}">
                  <a16:creationId xmlns:a16="http://schemas.microsoft.com/office/drawing/2014/main" id="{3AFE9526-4996-FCFC-5CA5-F7005CB1A9C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21472" y="6028211"/>
              <a:ext cx="679261" cy="594625"/>
            </a:xfrm>
            <a:prstGeom prst="rect">
              <a:avLst/>
            </a:prstGeom>
          </p:spPr>
        </p:pic>
        <p:pic>
          <p:nvPicPr>
            <p:cNvPr id="22" name="Grafik 21">
              <a:extLst>
                <a:ext uri="{FF2B5EF4-FFF2-40B4-BE49-F238E27FC236}">
                  <a16:creationId xmlns:a16="http://schemas.microsoft.com/office/drawing/2014/main" id="{E6D51FB6-089A-4E61-1714-A53FF1C4F85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71472" y="6198825"/>
              <a:ext cx="981850" cy="371091"/>
            </a:xfrm>
            <a:prstGeom prst="rect">
              <a:avLst/>
            </a:prstGeom>
          </p:spPr>
        </p:pic>
        <p:pic>
          <p:nvPicPr>
            <p:cNvPr id="24" name="Grafik 23">
              <a:extLst>
                <a:ext uri="{FF2B5EF4-FFF2-40B4-BE49-F238E27FC236}">
                  <a16:creationId xmlns:a16="http://schemas.microsoft.com/office/drawing/2014/main" id="{43D1FE2B-A29D-5D33-2265-45CB337B0F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62860" y="6211419"/>
              <a:ext cx="899616" cy="265582"/>
            </a:xfrm>
            <a:prstGeom prst="rect">
              <a:avLst/>
            </a:prstGeom>
          </p:spPr>
        </p:pic>
        <p:pic>
          <p:nvPicPr>
            <p:cNvPr id="28" name="Grafik 27">
              <a:extLst>
                <a:ext uri="{FF2B5EF4-FFF2-40B4-BE49-F238E27FC236}">
                  <a16:creationId xmlns:a16="http://schemas.microsoft.com/office/drawing/2014/main" id="{7F17EEC8-C0DA-43C1-2575-FCBE6CA1630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66205" y="5741935"/>
              <a:ext cx="801958" cy="415805"/>
            </a:xfrm>
            <a:prstGeom prst="rect">
              <a:avLst/>
            </a:prstGeom>
          </p:spPr>
        </p:pic>
        <p:pic>
          <p:nvPicPr>
            <p:cNvPr id="30" name="Grafik 29">
              <a:extLst>
                <a:ext uri="{FF2B5EF4-FFF2-40B4-BE49-F238E27FC236}">
                  <a16:creationId xmlns:a16="http://schemas.microsoft.com/office/drawing/2014/main" id="{9CB39E19-9298-9EBD-232E-E884C4E7C01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10088"/>
            <a:stretch/>
          </p:blipFill>
          <p:spPr>
            <a:xfrm>
              <a:off x="7736782" y="5736736"/>
              <a:ext cx="651546" cy="441941"/>
            </a:xfrm>
            <a:prstGeom prst="rect">
              <a:avLst/>
            </a:prstGeom>
          </p:spPr>
        </p:pic>
        <p:pic>
          <p:nvPicPr>
            <p:cNvPr id="32" name="Grafik 31">
              <a:extLst>
                <a:ext uri="{FF2B5EF4-FFF2-40B4-BE49-F238E27FC236}">
                  <a16:creationId xmlns:a16="http://schemas.microsoft.com/office/drawing/2014/main" id="{8D5D8DA0-9630-6F1C-16AE-4D76C41762E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75518" y="6096887"/>
              <a:ext cx="807072" cy="525949"/>
            </a:xfrm>
            <a:prstGeom prst="rect">
              <a:avLst/>
            </a:prstGeom>
          </p:spPr>
        </p:pic>
        <p:pic>
          <p:nvPicPr>
            <p:cNvPr id="34" name="Grafik 33">
              <a:extLst>
                <a:ext uri="{FF2B5EF4-FFF2-40B4-BE49-F238E27FC236}">
                  <a16:creationId xmlns:a16="http://schemas.microsoft.com/office/drawing/2014/main" id="{C3BC2BAD-DEEE-8522-B186-2FB4F85A2EC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76530" y="5790931"/>
              <a:ext cx="756519" cy="258758"/>
            </a:xfrm>
            <a:prstGeom prst="rect">
              <a:avLst/>
            </a:prstGeom>
          </p:spPr>
        </p:pic>
        <p:pic>
          <p:nvPicPr>
            <p:cNvPr id="36" name="Grafik 35">
              <a:extLst>
                <a:ext uri="{FF2B5EF4-FFF2-40B4-BE49-F238E27FC236}">
                  <a16:creationId xmlns:a16="http://schemas.microsoft.com/office/drawing/2014/main" id="{057BBEDE-4CA8-5B69-EEA2-FC1DA017168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984" r="41869" b="19422"/>
            <a:stretch/>
          </p:blipFill>
          <p:spPr>
            <a:xfrm>
              <a:off x="8551663" y="6135395"/>
              <a:ext cx="952142" cy="422602"/>
            </a:xfrm>
            <a:prstGeom prst="rect">
              <a:avLst/>
            </a:prstGeom>
          </p:spPr>
        </p:pic>
        <p:pic>
          <p:nvPicPr>
            <p:cNvPr id="38" name="Grafik 37">
              <a:extLst>
                <a:ext uri="{FF2B5EF4-FFF2-40B4-BE49-F238E27FC236}">
                  <a16:creationId xmlns:a16="http://schemas.microsoft.com/office/drawing/2014/main" id="{74E7AEC3-16B5-9D29-43D7-10E1235817CB}"/>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r="8154"/>
            <a:stretch/>
          </p:blipFill>
          <p:spPr>
            <a:xfrm>
              <a:off x="9351850" y="5778238"/>
              <a:ext cx="1104688" cy="302473"/>
            </a:xfrm>
            <a:prstGeom prst="rect">
              <a:avLst/>
            </a:prstGeom>
          </p:spPr>
        </p:pic>
        <p:pic>
          <p:nvPicPr>
            <p:cNvPr id="40" name="Grafik 39">
              <a:extLst>
                <a:ext uri="{FF2B5EF4-FFF2-40B4-BE49-F238E27FC236}">
                  <a16:creationId xmlns:a16="http://schemas.microsoft.com/office/drawing/2014/main" id="{40F4FB35-8DB0-4E89-9C7C-4C838C0F8EF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6875" y="6073793"/>
              <a:ext cx="631404" cy="549043"/>
            </a:xfrm>
            <a:prstGeom prst="rect">
              <a:avLst/>
            </a:prstGeom>
          </p:spPr>
        </p:pic>
        <p:pic>
          <p:nvPicPr>
            <p:cNvPr id="44" name="Grafik 43">
              <a:extLst>
                <a:ext uri="{FF2B5EF4-FFF2-40B4-BE49-F238E27FC236}">
                  <a16:creationId xmlns:a16="http://schemas.microsoft.com/office/drawing/2014/main" id="{39B7A579-C5E9-A6DE-EBD2-5A047F7AA36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61738" y="6164248"/>
              <a:ext cx="692402" cy="422602"/>
            </a:xfrm>
            <a:prstGeom prst="rect">
              <a:avLst/>
            </a:prstGeom>
          </p:spPr>
        </p:pic>
        <p:pic>
          <p:nvPicPr>
            <p:cNvPr id="46" name="Grafik 45">
              <a:extLst>
                <a:ext uri="{FF2B5EF4-FFF2-40B4-BE49-F238E27FC236}">
                  <a16:creationId xmlns:a16="http://schemas.microsoft.com/office/drawing/2014/main" id="{CECAE891-F624-1698-9C61-DA45EBC8C09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590669" y="5763982"/>
              <a:ext cx="754813" cy="272696"/>
            </a:xfrm>
            <a:prstGeom prst="rect">
              <a:avLst/>
            </a:prstGeom>
          </p:spPr>
        </p:pic>
        <p:pic>
          <p:nvPicPr>
            <p:cNvPr id="51" name="Grafik 50">
              <a:extLst>
                <a:ext uri="{FF2B5EF4-FFF2-40B4-BE49-F238E27FC236}">
                  <a16:creationId xmlns:a16="http://schemas.microsoft.com/office/drawing/2014/main" id="{FC18CAA2-6126-9F74-0058-8FE5BDE0B0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557255" y="6130985"/>
              <a:ext cx="858260" cy="413294"/>
            </a:xfrm>
            <a:prstGeom prst="rect">
              <a:avLst/>
            </a:prstGeom>
          </p:spPr>
        </p:pic>
        <p:pic>
          <p:nvPicPr>
            <p:cNvPr id="5" name="Grafik 4">
              <a:extLst>
                <a:ext uri="{FF2B5EF4-FFF2-40B4-BE49-F238E27FC236}">
                  <a16:creationId xmlns:a16="http://schemas.microsoft.com/office/drawing/2014/main" id="{5EA4E19C-D7C3-D589-847F-933E1C4B7E8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885642" y="5786739"/>
              <a:ext cx="635592" cy="267143"/>
            </a:xfrm>
            <a:prstGeom prst="rect">
              <a:avLst/>
            </a:prstGeom>
          </p:spPr>
        </p:pic>
      </p:grpSp>
      <p:sp>
        <p:nvSpPr>
          <p:cNvPr id="13" name="Datumsplatzhalter 1">
            <a:extLst>
              <a:ext uri="{FF2B5EF4-FFF2-40B4-BE49-F238E27FC236}">
                <a16:creationId xmlns:a16="http://schemas.microsoft.com/office/drawing/2014/main" id="{3BB3FE40-3EEF-4A90-2991-43CA42708675}"/>
              </a:ext>
            </a:extLst>
          </p:cNvPr>
          <p:cNvSpPr txBox="1">
            <a:spLocks/>
          </p:cNvSpPr>
          <p:nvPr userDrawn="1"/>
        </p:nvSpPr>
        <p:spPr>
          <a:xfrm>
            <a:off x="838199" y="6116351"/>
            <a:ext cx="2066693"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Grant agreement No. 101058620</a:t>
            </a:r>
          </a:p>
        </p:txBody>
      </p:sp>
      <p:pic>
        <p:nvPicPr>
          <p:cNvPr id="7" name="Grafik 56">
            <a:extLst>
              <a:ext uri="{FF2B5EF4-FFF2-40B4-BE49-F238E27FC236}">
                <a16:creationId xmlns:a16="http://schemas.microsoft.com/office/drawing/2014/main" id="{8443A37B-F1B6-6056-46BD-3A975AAD72B9}"/>
              </a:ext>
            </a:extLst>
          </p:cNvPr>
          <p:cNvPicPr preferRelativeResize="0">
            <a:picLocks/>
          </p:cNvPicPr>
          <p:nvPr userDrawn="1"/>
        </p:nvPicPr>
        <p:blipFill>
          <a:blip r:embed="rId21"/>
          <a:stretch>
            <a:fillRect/>
          </a:stretch>
        </p:blipFill>
        <p:spPr>
          <a:xfrm>
            <a:off x="838200" y="5402328"/>
            <a:ext cx="11352453" cy="96070"/>
          </a:xfrm>
          <a:prstGeom prst="rect">
            <a:avLst/>
          </a:prstGeom>
        </p:spPr>
      </p:pic>
      <p:sp>
        <p:nvSpPr>
          <p:cNvPr id="3" name="Datumsplatzhalter 1">
            <a:extLst>
              <a:ext uri="{FF2B5EF4-FFF2-40B4-BE49-F238E27FC236}">
                <a16:creationId xmlns:a16="http://schemas.microsoft.com/office/drawing/2014/main" id="{6CC95843-C0D9-53DE-4F6F-E856B74EF6E2}"/>
              </a:ext>
            </a:extLst>
          </p:cNvPr>
          <p:cNvSpPr txBox="1">
            <a:spLocks/>
          </p:cNvSpPr>
          <p:nvPr userDrawn="1"/>
        </p:nvSpPr>
        <p:spPr>
          <a:xfrm>
            <a:off x="844583" y="6340795"/>
            <a:ext cx="2066693"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b="1"/>
              <a:t>www.canSERV.eu</a:t>
            </a:r>
          </a:p>
        </p:txBody>
      </p:sp>
    </p:spTree>
    <p:extLst>
      <p:ext uri="{BB962C8B-B14F-4D97-AF65-F5344CB8AC3E}">
        <p14:creationId xmlns:p14="http://schemas.microsoft.com/office/powerpoint/2010/main" val="175281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961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268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0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869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79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63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21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81EF-113E-696D-1036-0A1C99D2952C}"/>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A4E4A90A-DA49-37F1-A4C0-404895D33C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9ECDC287-ADB0-79C7-CCF3-B94A72B168EC}"/>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3AC06A82-4C08-8F7A-D1F9-5453DA1B4A5A}"/>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908785B0-2017-FC93-5539-3AC556426D7C}"/>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428448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47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526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2887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084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8D90-BA35-39E7-3A0C-4CEB2DE45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T"/>
          </a:p>
        </p:txBody>
      </p:sp>
      <p:sp>
        <p:nvSpPr>
          <p:cNvPr id="3" name="Text Placeholder 2">
            <a:extLst>
              <a:ext uri="{FF2B5EF4-FFF2-40B4-BE49-F238E27FC236}">
                <a16:creationId xmlns:a16="http://schemas.microsoft.com/office/drawing/2014/main" id="{6161F8EC-5A5E-86DA-D093-DC2EA3A8D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A2AD0-EE66-F178-370C-FFEFEB9B3194}"/>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D5C3BBE6-4215-AA54-D5D6-9BB980ED1FED}"/>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59617C2-AD16-4DB3-91FC-2850D7487203}"/>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387538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D767-6E9C-DE0B-A4A8-0E476A7D8A9B}"/>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AE6022E6-CFE8-5C41-56E5-522804BEC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Content Placeholder 3">
            <a:extLst>
              <a:ext uri="{FF2B5EF4-FFF2-40B4-BE49-F238E27FC236}">
                <a16:creationId xmlns:a16="http://schemas.microsoft.com/office/drawing/2014/main" id="{B229DC5A-55BE-9B1E-FD14-C9C32EC9F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Date Placeholder 4">
            <a:extLst>
              <a:ext uri="{FF2B5EF4-FFF2-40B4-BE49-F238E27FC236}">
                <a16:creationId xmlns:a16="http://schemas.microsoft.com/office/drawing/2014/main" id="{2D8FF7C0-7EE4-2201-35E5-794CAD6BFCB4}"/>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6" name="Footer Placeholder 5">
            <a:extLst>
              <a:ext uri="{FF2B5EF4-FFF2-40B4-BE49-F238E27FC236}">
                <a16:creationId xmlns:a16="http://schemas.microsoft.com/office/drawing/2014/main" id="{1B88A6C5-4265-CF3B-2465-706A80E48DE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47D4BB0D-845A-4232-C07B-E1115E3BA1F8}"/>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96076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3FF6-9DEC-9413-2B03-73E932057A19}"/>
              </a:ext>
            </a:extLst>
          </p:cNvPr>
          <p:cNvSpPr>
            <a:spLocks noGrp="1"/>
          </p:cNvSpPr>
          <p:nvPr>
            <p:ph type="title"/>
          </p:nvPr>
        </p:nvSpPr>
        <p:spPr>
          <a:xfrm>
            <a:off x="839788" y="365125"/>
            <a:ext cx="10515600" cy="1325563"/>
          </a:xfrm>
        </p:spPr>
        <p:txBody>
          <a:bodyPr/>
          <a:lstStyle/>
          <a:p>
            <a:r>
              <a:rPr lang="en-US"/>
              <a:t>Click to edit Master title style</a:t>
            </a:r>
            <a:endParaRPr lang="en-AT"/>
          </a:p>
        </p:txBody>
      </p:sp>
      <p:sp>
        <p:nvSpPr>
          <p:cNvPr id="3" name="Text Placeholder 2">
            <a:extLst>
              <a:ext uri="{FF2B5EF4-FFF2-40B4-BE49-F238E27FC236}">
                <a16:creationId xmlns:a16="http://schemas.microsoft.com/office/drawing/2014/main" id="{B9AF457B-5BD6-F6F3-E49B-286082CBD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BB1F9-F389-8033-8A15-A6525DE5F0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Text Placeholder 4">
            <a:extLst>
              <a:ext uri="{FF2B5EF4-FFF2-40B4-BE49-F238E27FC236}">
                <a16:creationId xmlns:a16="http://schemas.microsoft.com/office/drawing/2014/main" id="{08A3F6BE-3C67-7189-9A24-ABDAD5C27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15399-0D80-62D6-77F5-B94DBA96B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7" name="Date Placeholder 6">
            <a:extLst>
              <a:ext uri="{FF2B5EF4-FFF2-40B4-BE49-F238E27FC236}">
                <a16:creationId xmlns:a16="http://schemas.microsoft.com/office/drawing/2014/main" id="{08189C88-85D4-188E-9C9A-35A926006ADD}"/>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8" name="Footer Placeholder 7">
            <a:extLst>
              <a:ext uri="{FF2B5EF4-FFF2-40B4-BE49-F238E27FC236}">
                <a16:creationId xmlns:a16="http://schemas.microsoft.com/office/drawing/2014/main" id="{C5E9F821-F088-51FC-0A41-813CD2380078}"/>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D094A9D-67A2-D5F7-B106-509FB92B05D7}"/>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36223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FBD8-C677-B8BB-96FD-F3729818DB47}"/>
              </a:ext>
            </a:extLst>
          </p:cNvPr>
          <p:cNvSpPr>
            <a:spLocks noGrp="1"/>
          </p:cNvSpPr>
          <p:nvPr>
            <p:ph type="title"/>
          </p:nvPr>
        </p:nvSpPr>
        <p:spPr/>
        <p:txBody>
          <a:bodyPr/>
          <a:lstStyle/>
          <a:p>
            <a:r>
              <a:rPr lang="en-US"/>
              <a:t>Click to edit Master title style</a:t>
            </a:r>
            <a:endParaRPr lang="en-AT"/>
          </a:p>
        </p:txBody>
      </p:sp>
      <p:sp>
        <p:nvSpPr>
          <p:cNvPr id="3" name="Date Placeholder 2">
            <a:extLst>
              <a:ext uri="{FF2B5EF4-FFF2-40B4-BE49-F238E27FC236}">
                <a16:creationId xmlns:a16="http://schemas.microsoft.com/office/drawing/2014/main" id="{8AE0562C-F32E-6ACD-FCEA-DCC93D8B685B}"/>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4" name="Footer Placeholder 3">
            <a:extLst>
              <a:ext uri="{FF2B5EF4-FFF2-40B4-BE49-F238E27FC236}">
                <a16:creationId xmlns:a16="http://schemas.microsoft.com/office/drawing/2014/main" id="{B05920DA-819A-8C58-C94D-806FFFBB4277}"/>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FC7A3AF4-A33B-011F-55E3-2142AA09CC3A}"/>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161684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EC46F6-13BD-2DDC-C960-21929268EE3F}"/>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3" name="Footer Placeholder 2">
            <a:extLst>
              <a:ext uri="{FF2B5EF4-FFF2-40B4-BE49-F238E27FC236}">
                <a16:creationId xmlns:a16="http://schemas.microsoft.com/office/drawing/2014/main" id="{2055066C-B4C6-C873-FB8D-92D5CBB05A01}"/>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6B081F4F-C309-C3D4-D9A6-16FABB765B18}"/>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26571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755A-9DCF-94F4-1C63-B05717E00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F9C7947F-111B-A7AC-8592-A5E7B1A15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Text Placeholder 3">
            <a:extLst>
              <a:ext uri="{FF2B5EF4-FFF2-40B4-BE49-F238E27FC236}">
                <a16:creationId xmlns:a16="http://schemas.microsoft.com/office/drawing/2014/main" id="{3027B581-01D7-2789-0517-D8B37A4B4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8B4E1-87F5-71C1-D5D1-09EF1E5FF7A4}"/>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6" name="Footer Placeholder 5">
            <a:extLst>
              <a:ext uri="{FF2B5EF4-FFF2-40B4-BE49-F238E27FC236}">
                <a16:creationId xmlns:a16="http://schemas.microsoft.com/office/drawing/2014/main" id="{3BD2CA9C-46E3-D32F-AE28-DDAFA6669ADA}"/>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AA7028C-F597-424F-2DD7-3AA93D69E1AD}"/>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240692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9901-86DF-89DC-C3C3-2A868B76A2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Picture Placeholder 2">
            <a:extLst>
              <a:ext uri="{FF2B5EF4-FFF2-40B4-BE49-F238E27FC236}">
                <a16:creationId xmlns:a16="http://schemas.microsoft.com/office/drawing/2014/main" id="{384A5DDA-90E8-D0D9-01D9-6CE9777B9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9214AA03-D189-C110-CC6A-B0979150C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1DC7F-304E-9F6C-F258-1DE0319DDBFB}"/>
              </a:ext>
            </a:extLst>
          </p:cNvPr>
          <p:cNvSpPr>
            <a:spLocks noGrp="1"/>
          </p:cNvSpPr>
          <p:nvPr>
            <p:ph type="dt" sz="half" idx="10"/>
          </p:nvPr>
        </p:nvSpPr>
        <p:spPr/>
        <p:txBody>
          <a:bodyPr/>
          <a:lstStyle/>
          <a:p>
            <a:fld id="{0D444192-6E85-4756-AA6B-7738328D55F4}" type="datetimeFigureOut">
              <a:rPr lang="en-AT" smtClean="0"/>
              <a:t>06/20/2024</a:t>
            </a:fld>
            <a:endParaRPr lang="en-AT"/>
          </a:p>
        </p:txBody>
      </p:sp>
      <p:sp>
        <p:nvSpPr>
          <p:cNvPr id="6" name="Footer Placeholder 5">
            <a:extLst>
              <a:ext uri="{FF2B5EF4-FFF2-40B4-BE49-F238E27FC236}">
                <a16:creationId xmlns:a16="http://schemas.microsoft.com/office/drawing/2014/main" id="{6F27EC64-7C9A-C2AB-B975-0B8F358D61D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4CDD3786-4B52-2432-0177-17776CF60CF9}"/>
              </a:ext>
            </a:extLst>
          </p:cNvPr>
          <p:cNvSpPr>
            <a:spLocks noGrp="1"/>
          </p:cNvSpPr>
          <p:nvPr>
            <p:ph type="sldNum" sz="quarter" idx="12"/>
          </p:nvPr>
        </p:nvSpPr>
        <p:spPr/>
        <p:txBody>
          <a:bodyPr/>
          <a:lstStyle/>
          <a:p>
            <a:fld id="{A601A6C0-0549-4C7E-8045-3854CDDFFD3D}" type="slidenum">
              <a:rPr lang="en-AT" smtClean="0"/>
              <a:t>‹#›</a:t>
            </a:fld>
            <a:endParaRPr lang="en-AT"/>
          </a:p>
        </p:txBody>
      </p:sp>
    </p:spTree>
    <p:extLst>
      <p:ext uri="{BB962C8B-B14F-4D97-AF65-F5344CB8AC3E}">
        <p14:creationId xmlns:p14="http://schemas.microsoft.com/office/powerpoint/2010/main" val="256730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057FA-86D7-9FB4-C530-0B41C99CD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T"/>
          </a:p>
        </p:txBody>
      </p:sp>
      <p:sp>
        <p:nvSpPr>
          <p:cNvPr id="3" name="Text Placeholder 2">
            <a:extLst>
              <a:ext uri="{FF2B5EF4-FFF2-40B4-BE49-F238E27FC236}">
                <a16:creationId xmlns:a16="http://schemas.microsoft.com/office/drawing/2014/main" id="{7831B92A-267A-41AE-5270-0D8ED02DD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750B9DD0-F70F-71C5-62BD-DDF99490E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44192-6E85-4756-AA6B-7738328D55F4}" type="datetimeFigureOut">
              <a:rPr lang="en-AT" smtClean="0"/>
              <a:t>06/20/2024</a:t>
            </a:fld>
            <a:endParaRPr lang="en-AT"/>
          </a:p>
        </p:txBody>
      </p:sp>
      <p:sp>
        <p:nvSpPr>
          <p:cNvPr id="5" name="Footer Placeholder 4">
            <a:extLst>
              <a:ext uri="{FF2B5EF4-FFF2-40B4-BE49-F238E27FC236}">
                <a16:creationId xmlns:a16="http://schemas.microsoft.com/office/drawing/2014/main" id="{BC4FE86C-7AE5-F9B3-1DA7-2D0E57A9A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99592DF6-339B-2F43-297C-CF7287BF0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1A6C0-0549-4C7E-8045-3854CDDFFD3D}" type="slidenum">
              <a:rPr lang="en-AT" smtClean="0"/>
              <a:t>‹#›</a:t>
            </a:fld>
            <a:endParaRPr lang="en-AT"/>
          </a:p>
        </p:txBody>
      </p:sp>
    </p:spTree>
    <p:extLst>
      <p:ext uri="{BB962C8B-B14F-4D97-AF65-F5344CB8AC3E}">
        <p14:creationId xmlns:p14="http://schemas.microsoft.com/office/powerpoint/2010/main" val="293768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8385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5.jfif"/><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ackground with a white and blue background&#10;&#10;Description automatically generated with medium confidence">
            <a:extLst>
              <a:ext uri="{FF2B5EF4-FFF2-40B4-BE49-F238E27FC236}">
                <a16:creationId xmlns:a16="http://schemas.microsoft.com/office/drawing/2014/main" id="{9F5003E8-44E0-9BBC-70FB-DEF2EB2137A8}"/>
              </a:ext>
            </a:extLst>
          </p:cNvPr>
          <p:cNvPicPr>
            <a:picLocks/>
          </p:cNvPicPr>
          <p:nvPr/>
        </p:nvPicPr>
        <p:blipFill rotWithShape="1">
          <a:blip r:embed="rId3">
            <a:extLst>
              <a:ext uri="{28A0092B-C50C-407E-A947-70E740481C1C}">
                <a14:useLocalDpi xmlns:a14="http://schemas.microsoft.com/office/drawing/2010/main" val="0"/>
              </a:ext>
            </a:extLst>
          </a:blip>
          <a:srcRect r="43643"/>
          <a:stretch/>
        </p:blipFill>
        <p:spPr>
          <a:xfrm>
            <a:off x="5435601" y="127466"/>
            <a:ext cx="6304845" cy="6292850"/>
          </a:xfrm>
          <a:prstGeom prst="rect">
            <a:avLst/>
          </a:prstGeom>
          <a:effectLst>
            <a:softEdge rad="174594"/>
          </a:effectLst>
        </p:spPr>
      </p:pic>
      <p:sp>
        <p:nvSpPr>
          <p:cNvPr id="5" name="TextBox 5"/>
          <p:cNvSpPr txBox="1"/>
          <p:nvPr/>
        </p:nvSpPr>
        <p:spPr>
          <a:xfrm>
            <a:off x="6767848" y="697193"/>
            <a:ext cx="4693669" cy="1401025"/>
          </a:xfrm>
          <a:prstGeom prst="rect">
            <a:avLst/>
          </a:prstGeom>
        </p:spPr>
        <p:txBody>
          <a:bodyPr wrap="square" lIns="0" tIns="0" rIns="0" bIns="0" rtlCol="0" anchor="t">
            <a:spAutoFit/>
          </a:bodyPr>
          <a:lstStyle/>
          <a:p>
            <a:pPr algn="r" defTabSz="914446">
              <a:lnSpc>
                <a:spcPct val="150000"/>
              </a:lnSpc>
            </a:pPr>
            <a:r>
              <a:rPr lang="en-US" sz="3200" dirty="0">
                <a:solidFill>
                  <a:srgbClr val="014585"/>
                </a:solidFill>
                <a:latin typeface="CorpidOffice Bold"/>
              </a:rPr>
              <a:t>BBMRI-ERIC &amp; LS RI Cluster: </a:t>
            </a:r>
          </a:p>
          <a:p>
            <a:pPr algn="r" defTabSz="914446">
              <a:lnSpc>
                <a:spcPct val="150000"/>
              </a:lnSpc>
            </a:pPr>
            <a:r>
              <a:rPr lang="en-US" sz="3200" b="1" dirty="0">
                <a:solidFill>
                  <a:srgbClr val="014585"/>
                </a:solidFill>
                <a:latin typeface="CorpidOffice Bold"/>
              </a:rPr>
              <a:t>Benefits of ERIC</a:t>
            </a:r>
          </a:p>
        </p:txBody>
      </p:sp>
      <p:sp>
        <p:nvSpPr>
          <p:cNvPr id="6" name="TextBox 6"/>
          <p:cNvSpPr txBox="1"/>
          <p:nvPr/>
        </p:nvSpPr>
        <p:spPr>
          <a:xfrm>
            <a:off x="6585396" y="5201187"/>
            <a:ext cx="4876121" cy="692497"/>
          </a:xfrm>
          <a:prstGeom prst="rect">
            <a:avLst/>
          </a:prstGeom>
        </p:spPr>
        <p:txBody>
          <a:bodyPr wrap="square" lIns="0" tIns="0" rIns="0" bIns="0" rtlCol="0" anchor="t">
            <a:spAutoFit/>
          </a:bodyPr>
          <a:lstStyle/>
          <a:p>
            <a:pPr algn="r" defTabSz="914446">
              <a:lnSpc>
                <a:spcPts val="2713"/>
              </a:lnSpc>
            </a:pPr>
            <a:r>
              <a:rPr lang="en-US" sz="2467" dirty="0">
                <a:solidFill>
                  <a:srgbClr val="004685"/>
                </a:solidFill>
                <a:latin typeface="DM Sans Italics"/>
              </a:rPr>
              <a:t>Prof. Jens K. Habermann</a:t>
            </a:r>
          </a:p>
          <a:p>
            <a:pPr algn="r" defTabSz="914446">
              <a:lnSpc>
                <a:spcPts val="2713"/>
              </a:lnSpc>
            </a:pPr>
            <a:r>
              <a:rPr lang="en-US" sz="2467" dirty="0">
                <a:solidFill>
                  <a:srgbClr val="004685"/>
                </a:solidFill>
                <a:latin typeface="DM Sans Italics"/>
              </a:rPr>
              <a:t>Director General BBMRI-ERIC</a:t>
            </a:r>
          </a:p>
        </p:txBody>
      </p:sp>
      <p:sp>
        <p:nvSpPr>
          <p:cNvPr id="12" name="Rounded Rectangle 11">
            <a:extLst>
              <a:ext uri="{FF2B5EF4-FFF2-40B4-BE49-F238E27FC236}">
                <a16:creationId xmlns:a16="http://schemas.microsoft.com/office/drawing/2014/main" id="{B2C741F8-D395-F6F8-6933-7D5582E86047}"/>
              </a:ext>
            </a:extLst>
          </p:cNvPr>
          <p:cNvSpPr/>
          <p:nvPr/>
        </p:nvSpPr>
        <p:spPr>
          <a:xfrm>
            <a:off x="605686" y="2057400"/>
            <a:ext cx="7014315" cy="2689896"/>
          </a:xfrm>
          <a:prstGeom prst="roundRect">
            <a:avLst/>
          </a:prstGeom>
          <a:solidFill>
            <a:schemeClr val="bg1"/>
          </a:solidFill>
          <a:ln>
            <a:noFill/>
          </a:ln>
          <a:effectLst>
            <a:softEdge rad="124382"/>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GB" sz="1200" dirty="0">
              <a:solidFill>
                <a:prstClr val="white"/>
              </a:solidFill>
              <a:latin typeface="Calibri" panose="020F0502020204030204"/>
            </a:endParaRPr>
          </a:p>
        </p:txBody>
      </p:sp>
      <p:sp>
        <p:nvSpPr>
          <p:cNvPr id="10" name="Freeform 10"/>
          <p:cNvSpPr/>
          <p:nvPr/>
        </p:nvSpPr>
        <p:spPr>
          <a:xfrm>
            <a:off x="710968" y="2057400"/>
            <a:ext cx="7014315" cy="2689896"/>
          </a:xfrm>
          <a:custGeom>
            <a:avLst/>
            <a:gdLst/>
            <a:ahLst/>
            <a:cxnLst/>
            <a:rect l="l" t="t" r="r" b="b"/>
            <a:pathLst>
              <a:path w="10097629" h="4034844">
                <a:moveTo>
                  <a:pt x="0" y="0"/>
                </a:moveTo>
                <a:lnTo>
                  <a:pt x="10097629" y="0"/>
                </a:lnTo>
                <a:lnTo>
                  <a:pt x="10097629" y="4034844"/>
                </a:lnTo>
                <a:lnTo>
                  <a:pt x="0" y="4034844"/>
                </a:lnTo>
                <a:lnTo>
                  <a:pt x="0" y="0"/>
                </a:lnTo>
                <a:close/>
              </a:path>
            </a:pathLst>
          </a:custGeom>
          <a:blipFill>
            <a:blip r:embed="rId4"/>
            <a:stretch>
              <a:fillRect/>
            </a:stretch>
          </a:blipFill>
        </p:spPr>
        <p:txBody>
          <a:bodyPr/>
          <a:lstStyle/>
          <a:p>
            <a:pPr defTabSz="914446"/>
            <a:endParaRPr lang="en-GB" sz="1200" dirty="0">
              <a:solidFill>
                <a:prstClr val="black"/>
              </a:solidFill>
              <a:latin typeface="Calibri" panose="020F0502020204030204"/>
            </a:endParaRPr>
          </a:p>
        </p:txBody>
      </p:sp>
      <p:sp>
        <p:nvSpPr>
          <p:cNvPr id="2" name="TextBox 2">
            <a:extLst>
              <a:ext uri="{FF2B5EF4-FFF2-40B4-BE49-F238E27FC236}">
                <a16:creationId xmlns:a16="http://schemas.microsoft.com/office/drawing/2014/main" id="{4E931B28-475B-147A-16C6-DA16FA34E3DF}"/>
              </a:ext>
            </a:extLst>
          </p:cNvPr>
          <p:cNvSpPr txBox="1"/>
          <p:nvPr/>
        </p:nvSpPr>
        <p:spPr>
          <a:xfrm>
            <a:off x="7900483" y="3526059"/>
            <a:ext cx="3561034" cy="738664"/>
          </a:xfrm>
          <a:prstGeom prst="rect">
            <a:avLst/>
          </a:prstGeom>
        </p:spPr>
        <p:txBody>
          <a:bodyPr wrap="square" lIns="0" tIns="0" rIns="0" bIns="0" rtlCol="0" anchor="t">
            <a:spAutoFit/>
          </a:bodyPr>
          <a:lstStyle/>
          <a:p>
            <a:pPr algn="r" defTabSz="914446"/>
            <a:r>
              <a:rPr lang="en-US" sz="2400" dirty="0">
                <a:solidFill>
                  <a:srgbClr val="014685"/>
                </a:solidFill>
                <a:latin typeface="CorpidOffice Bold"/>
              </a:rPr>
              <a:t>BE Presidency Conference</a:t>
            </a:r>
          </a:p>
          <a:p>
            <a:pPr algn="r" defTabSz="914446"/>
            <a:r>
              <a:rPr lang="en-US" sz="2400" dirty="0">
                <a:solidFill>
                  <a:srgbClr val="014685"/>
                </a:solidFill>
                <a:latin typeface="CorpidOffice Bold"/>
              </a:rPr>
              <a:t>5 June 2024</a:t>
            </a:r>
            <a:endParaRPr lang="en-US" sz="2000" dirty="0">
              <a:solidFill>
                <a:srgbClr val="014685"/>
              </a:solidFill>
              <a:latin typeface="CorpidOffice Bold"/>
            </a:endParaRPr>
          </a:p>
        </p:txBody>
      </p:sp>
    </p:spTree>
    <p:extLst>
      <p:ext uri="{BB962C8B-B14F-4D97-AF65-F5344CB8AC3E}">
        <p14:creationId xmlns:p14="http://schemas.microsoft.com/office/powerpoint/2010/main" val="7537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11704" y="5917167"/>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2"/>
            <a:stretch>
              <a:fillRect t="-17279" r="-314889" b="-18479"/>
            </a:stretch>
          </a:blipFill>
        </p:spPr>
        <p:txBody>
          <a:bodyPr/>
          <a:lstStyle/>
          <a:p>
            <a:endParaRPr lang="en-GB" sz="1200"/>
          </a:p>
        </p:txBody>
      </p:sp>
      <p:sp>
        <p:nvSpPr>
          <p:cNvPr id="3" name="Freeform 2">
            <a:extLst>
              <a:ext uri="{FF2B5EF4-FFF2-40B4-BE49-F238E27FC236}">
                <a16:creationId xmlns:a16="http://schemas.microsoft.com/office/drawing/2014/main" id="{D94FF0FD-74AE-2888-138B-56E46397D47A}"/>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2"/>
            <a:stretch>
              <a:fillRect/>
            </a:stretch>
          </a:blipFill>
        </p:spPr>
        <p:txBody>
          <a:bodyPr/>
          <a:lstStyle/>
          <a:p>
            <a:endParaRPr lang="en-GB" sz="1200"/>
          </a:p>
        </p:txBody>
      </p:sp>
      <p:sp>
        <p:nvSpPr>
          <p:cNvPr id="10" name="Title 9">
            <a:extLst>
              <a:ext uri="{FF2B5EF4-FFF2-40B4-BE49-F238E27FC236}">
                <a16:creationId xmlns:a16="http://schemas.microsoft.com/office/drawing/2014/main" id="{F4882382-CE0A-FE69-9D82-366FE4C1DCD0}"/>
              </a:ext>
            </a:extLst>
          </p:cNvPr>
          <p:cNvSpPr>
            <a:spLocks noGrp="1"/>
          </p:cNvSpPr>
          <p:nvPr>
            <p:ph type="title"/>
          </p:nvPr>
        </p:nvSpPr>
        <p:spPr>
          <a:xfrm>
            <a:off x="838200" y="568313"/>
            <a:ext cx="10515600" cy="1325563"/>
          </a:xfrm>
        </p:spPr>
        <p:txBody>
          <a:bodyPr>
            <a:normAutofit/>
          </a:bodyPr>
          <a:lstStyle/>
          <a:p>
            <a:r>
              <a:rPr lang="en-US" sz="3200" dirty="0">
                <a:solidFill>
                  <a:srgbClr val="004685"/>
                </a:solidFill>
                <a:latin typeface="CorpidOffice Bold"/>
              </a:rPr>
              <a:t>ERIC FORUM 2 </a:t>
            </a:r>
            <a:r>
              <a:rPr lang="en-US" sz="3000" dirty="0">
                <a:solidFill>
                  <a:srgbClr val="004685"/>
                </a:solidFill>
                <a:latin typeface="CorpidOffice Bold"/>
              </a:rPr>
              <a:t>PROJECT</a:t>
            </a:r>
            <a:endParaRPr lang="en-AT" sz="3000" dirty="0"/>
          </a:p>
        </p:txBody>
      </p:sp>
      <p:sp>
        <p:nvSpPr>
          <p:cNvPr id="11" name="Content Placeholder 10">
            <a:extLst>
              <a:ext uri="{FF2B5EF4-FFF2-40B4-BE49-F238E27FC236}">
                <a16:creationId xmlns:a16="http://schemas.microsoft.com/office/drawing/2014/main" id="{44B85735-A926-7B55-B90C-BAF86EC8BF93}"/>
              </a:ext>
            </a:extLst>
          </p:cNvPr>
          <p:cNvSpPr>
            <a:spLocks noGrp="1"/>
          </p:cNvSpPr>
          <p:nvPr>
            <p:ph idx="1"/>
          </p:nvPr>
        </p:nvSpPr>
        <p:spPr>
          <a:xfrm>
            <a:off x="838200" y="1825625"/>
            <a:ext cx="9901518" cy="4351338"/>
          </a:xfrm>
        </p:spPr>
        <p:txBody>
          <a:bodyPr/>
          <a:lstStyle/>
          <a:p>
            <a:pPr marL="152385" marR="0" lvl="0" indent="0" algn="l" defTabSz="914400" rtl="0" eaLnBrk="1" fontAlgn="auto" latinLnBrk="0" hangingPunct="1">
              <a:lnSpc>
                <a:spcPts val="3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ERIC Forum Project 2.0 addresses </a:t>
            </a:r>
            <a:r>
              <a:rPr kumimoji="0" lang="en-GB" sz="2400" b="0" i="0" u="none" strike="noStrike" kern="1200" cap="none" spc="0" normalizeH="0" baseline="0" noProof="0" dirty="0">
                <a:ln>
                  <a:noFill/>
                </a:ln>
                <a:solidFill>
                  <a:schemeClr val="accent2"/>
                </a:solidFill>
                <a:effectLst/>
                <a:uLnTx/>
                <a:uFillTx/>
                <a:latin typeface="Calibri (MS)" panose="020B0604020202020204" charset="0"/>
                <a:ea typeface="+mn-ea"/>
                <a:cs typeface="Calibri (MS)" panose="020B0604020202020204" charset="0"/>
              </a:rPr>
              <a:t>key topics for ERIC implementation and operation,</a:t>
            </a:r>
            <a:r>
              <a:rPr kumimoji="0" lang="en-GB" sz="2400"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 such as: </a:t>
            </a:r>
          </a:p>
          <a:p>
            <a:pPr marL="152385" marR="0" lvl="0" indent="0" algn="l" defTabSz="914400" rtl="0" eaLnBrk="1" fontAlgn="auto" latinLnBrk="0" hangingPunct="1">
              <a:lnSpc>
                <a:spcPts val="3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endParaRP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ERIC Regulation implementation</a:t>
            </a: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Calibri" panose="020F0502020204030204" pitchFamily="34" charset="0"/>
                <a:cs typeface="Calibri (MS)" panose="020B0604020202020204" charset="0"/>
              </a:rPr>
              <a:t>ERICs and European Science Policy &amp; Research Strategy</a:t>
            </a:r>
            <a:endPar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endParaRP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Internationalisation and engagement with 3</a:t>
            </a:r>
            <a:r>
              <a:rPr kumimoji="0" lang="en-GB" b="0" i="0" u="none" strike="noStrike" kern="1200" cap="none" spc="0" normalizeH="0" baseline="30000" noProof="0" dirty="0">
                <a:ln>
                  <a:noFill/>
                </a:ln>
                <a:solidFill>
                  <a:schemeClr val="accent1">
                    <a:lumMod val="75000"/>
                  </a:schemeClr>
                </a:solidFill>
                <a:effectLst/>
                <a:uLnTx/>
                <a:uFillTx/>
                <a:latin typeface="Calibri (MS)" panose="020B0604020202020204" charset="0"/>
                <a:ea typeface="+mn-ea"/>
                <a:cs typeface="Calibri (MS)" panose="020B0604020202020204" charset="0"/>
              </a:rPr>
              <a:t>rd</a:t>
            </a: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 countries</a:t>
            </a: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GB" dirty="0">
                <a:solidFill>
                  <a:schemeClr val="accent1">
                    <a:lumMod val="75000"/>
                  </a:schemeClr>
                </a:solidFill>
                <a:latin typeface="Calibri (MS)" panose="020B0604020202020204" charset="0"/>
                <a:cs typeface="Calibri (MS)" panose="020B0604020202020204" charset="0"/>
              </a:rPr>
              <a:t>Greening of RIs</a:t>
            </a:r>
            <a:endPar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endParaRP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Personnel-related challenges</a:t>
            </a:r>
          </a:p>
          <a:p>
            <a:pPr marL="685800" marR="0" lvl="1" indent="-2286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accent1">
                    <a:lumMod val="75000"/>
                  </a:schemeClr>
                </a:solidFill>
                <a:effectLst/>
                <a:uLnTx/>
                <a:uFillTx/>
                <a:latin typeface="Calibri (MS)" panose="020B0604020202020204" charset="0"/>
                <a:ea typeface="+mn-ea"/>
                <a:cs typeface="Calibri (MS)" panose="020B0604020202020204" charset="0"/>
              </a:rPr>
              <a:t>Cooperation with ERICs-to-be</a:t>
            </a:r>
          </a:p>
          <a:p>
            <a:pPr marL="0" indent="0">
              <a:buNone/>
            </a:pPr>
            <a:endParaRPr lang="en-AT" dirty="0">
              <a:solidFill>
                <a:srgbClr val="4D4D4F"/>
              </a:solidFill>
            </a:endParaRPr>
          </a:p>
        </p:txBody>
      </p:sp>
    </p:spTree>
    <p:extLst>
      <p:ext uri="{BB962C8B-B14F-4D97-AF65-F5344CB8AC3E}">
        <p14:creationId xmlns:p14="http://schemas.microsoft.com/office/powerpoint/2010/main" val="1890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11704" y="5917167"/>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2"/>
            <a:stretch>
              <a:fillRect t="-17279" r="-314889" b="-18479"/>
            </a:stretch>
          </a:blipFill>
        </p:spPr>
        <p:txBody>
          <a:bodyPr/>
          <a:lstStyle/>
          <a:p>
            <a:endParaRPr lang="en-GB" sz="1200"/>
          </a:p>
        </p:txBody>
      </p:sp>
      <p:sp>
        <p:nvSpPr>
          <p:cNvPr id="3" name="Freeform 2">
            <a:extLst>
              <a:ext uri="{FF2B5EF4-FFF2-40B4-BE49-F238E27FC236}">
                <a16:creationId xmlns:a16="http://schemas.microsoft.com/office/drawing/2014/main" id="{D94FF0FD-74AE-2888-138B-56E46397D47A}"/>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2"/>
            <a:stretch>
              <a:fillRect/>
            </a:stretch>
          </a:blipFill>
        </p:spPr>
        <p:txBody>
          <a:bodyPr/>
          <a:lstStyle/>
          <a:p>
            <a:endParaRPr lang="en-GB" sz="1200"/>
          </a:p>
        </p:txBody>
      </p:sp>
      <p:sp>
        <p:nvSpPr>
          <p:cNvPr id="10" name="Title 9">
            <a:extLst>
              <a:ext uri="{FF2B5EF4-FFF2-40B4-BE49-F238E27FC236}">
                <a16:creationId xmlns:a16="http://schemas.microsoft.com/office/drawing/2014/main" id="{F4882382-CE0A-FE69-9D82-366FE4C1DCD0}"/>
              </a:ext>
            </a:extLst>
          </p:cNvPr>
          <p:cNvSpPr>
            <a:spLocks noGrp="1"/>
          </p:cNvSpPr>
          <p:nvPr>
            <p:ph type="title"/>
          </p:nvPr>
        </p:nvSpPr>
        <p:spPr>
          <a:xfrm>
            <a:off x="838200" y="777496"/>
            <a:ext cx="5180106" cy="1325563"/>
          </a:xfrm>
        </p:spPr>
        <p:txBody>
          <a:bodyPr>
            <a:normAutofit/>
          </a:bodyPr>
          <a:lstStyle/>
          <a:p>
            <a:r>
              <a:rPr lang="en-US" sz="3200" dirty="0">
                <a:solidFill>
                  <a:srgbClr val="004685"/>
                </a:solidFill>
                <a:latin typeface="CorpidOffice Bold"/>
              </a:rPr>
              <a:t>STRENGHTS OF ERIC MODEL </a:t>
            </a:r>
            <a:br>
              <a:rPr lang="en-US" sz="3200" dirty="0">
                <a:solidFill>
                  <a:srgbClr val="004685"/>
                </a:solidFill>
                <a:latin typeface="CorpidOffice Bold"/>
              </a:rPr>
            </a:br>
            <a:r>
              <a:rPr lang="en-US" sz="3200" dirty="0">
                <a:solidFill>
                  <a:srgbClr val="004685"/>
                </a:solidFill>
                <a:latin typeface="CorpidOffice Bold"/>
              </a:rPr>
              <a:t>FOR BBMRI </a:t>
            </a:r>
            <a:endParaRPr lang="en-AT" sz="3000" dirty="0"/>
          </a:p>
        </p:txBody>
      </p:sp>
      <p:sp>
        <p:nvSpPr>
          <p:cNvPr id="11" name="Content Placeholder 10">
            <a:extLst>
              <a:ext uri="{FF2B5EF4-FFF2-40B4-BE49-F238E27FC236}">
                <a16:creationId xmlns:a16="http://schemas.microsoft.com/office/drawing/2014/main" id="{44B85735-A926-7B55-B90C-BAF86EC8BF93}"/>
              </a:ext>
            </a:extLst>
          </p:cNvPr>
          <p:cNvSpPr>
            <a:spLocks noGrp="1"/>
          </p:cNvSpPr>
          <p:nvPr>
            <p:ph idx="1"/>
          </p:nvPr>
        </p:nvSpPr>
        <p:spPr>
          <a:xfrm>
            <a:off x="838200" y="2291778"/>
            <a:ext cx="10515600" cy="3278281"/>
          </a:xfrm>
        </p:spPr>
        <p:txBody>
          <a:bodyPr>
            <a:normAutofit/>
          </a:bodyPr>
          <a:lstStyle/>
          <a:p>
            <a:r>
              <a:rPr lang="en-US" sz="2400" dirty="0">
                <a:solidFill>
                  <a:srgbClr val="F36F21"/>
                </a:solidFill>
                <a:latin typeface="Calibri (MS)"/>
              </a:rPr>
              <a:t>Continuous growth </a:t>
            </a:r>
            <a:r>
              <a:rPr lang="en-US" sz="2400" dirty="0">
                <a:solidFill>
                  <a:srgbClr val="004685"/>
                </a:solidFill>
                <a:latin typeface="Calibri (MS)"/>
              </a:rPr>
              <a:t>thanks to country-level participation: from 12 members/observers in 2013 to 25 members/observers in 2024</a:t>
            </a:r>
          </a:p>
          <a:p>
            <a:pPr>
              <a:spcBef>
                <a:spcPts val="1600"/>
              </a:spcBef>
            </a:pPr>
            <a:r>
              <a:rPr lang="en-US" sz="2400" dirty="0">
                <a:solidFill>
                  <a:srgbClr val="014585"/>
                </a:solidFill>
                <a:latin typeface="Calibri (MS)"/>
              </a:rPr>
              <a:t>Well functioning </a:t>
            </a:r>
            <a:r>
              <a:rPr lang="en-US" sz="2400" dirty="0">
                <a:solidFill>
                  <a:srgbClr val="F36F21"/>
                </a:solidFill>
                <a:latin typeface="Calibri (MS)"/>
              </a:rPr>
              <a:t>governance model </a:t>
            </a:r>
            <a:r>
              <a:rPr lang="en-US" sz="2400" dirty="0">
                <a:solidFill>
                  <a:srgbClr val="014585"/>
                </a:solidFill>
                <a:latin typeface="Calibri (MS)"/>
              </a:rPr>
              <a:t>that is embedded in the Statutes</a:t>
            </a:r>
          </a:p>
          <a:p>
            <a:pPr>
              <a:spcBef>
                <a:spcPts val="1600"/>
              </a:spcBef>
            </a:pPr>
            <a:r>
              <a:rPr lang="en-US" sz="2400" dirty="0">
                <a:solidFill>
                  <a:srgbClr val="004685"/>
                </a:solidFill>
                <a:latin typeface="Calibri (MS)" panose="020B0604020202020204" charset="0"/>
                <a:cs typeface="Calibri (MS)" panose="020B0604020202020204" charset="0"/>
              </a:rPr>
              <a:t>Decision-makers in </a:t>
            </a:r>
            <a:r>
              <a:rPr lang="en-US" sz="2400" dirty="0">
                <a:solidFill>
                  <a:srgbClr val="F36F21"/>
                </a:solidFill>
                <a:latin typeface="Calibri (MS)" panose="020B0604020202020204" charset="0"/>
                <a:cs typeface="Calibri (MS)" panose="020B0604020202020204" charset="0"/>
              </a:rPr>
              <a:t>national ministries and EU Commission</a:t>
            </a:r>
            <a:r>
              <a:rPr lang="en-US" sz="2400" dirty="0">
                <a:solidFill>
                  <a:srgbClr val="004685"/>
                </a:solidFill>
                <a:latin typeface="Calibri (MS)" panose="020B0604020202020204" charset="0"/>
                <a:cs typeface="Calibri (MS)" panose="020B0604020202020204" charset="0"/>
              </a:rPr>
              <a:t> well acquainted with the ERIC specificities and the legal model </a:t>
            </a:r>
            <a:r>
              <a:rPr lang="en-US" sz="2400" dirty="0">
                <a:solidFill>
                  <a:srgbClr val="004685"/>
                </a:solidFill>
                <a:latin typeface="Calibri (MS)" panose="020B0604020202020204" charset="0"/>
                <a:cs typeface="Calibri (MS)" panose="020B0604020202020204" charset="0"/>
                <a:sym typeface="Wingdings" panose="05000000000000000000" pitchFamily="2" charset="2"/>
              </a:rPr>
              <a:t> smooth cooperation with ministries </a:t>
            </a:r>
          </a:p>
          <a:p>
            <a:pPr>
              <a:spcBef>
                <a:spcPts val="1600"/>
              </a:spcBef>
            </a:pPr>
            <a:r>
              <a:rPr lang="en-US" sz="2400" dirty="0">
                <a:solidFill>
                  <a:schemeClr val="accent2"/>
                </a:solidFill>
                <a:latin typeface="Calibri (MS)" panose="020B0604020202020204" charset="0"/>
                <a:cs typeface="Calibri (MS)" panose="020B0604020202020204" charset="0"/>
                <a:sym typeface="Wingdings" panose="05000000000000000000" pitchFamily="2" charset="2"/>
              </a:rPr>
              <a:t>VAT exemption </a:t>
            </a:r>
            <a:r>
              <a:rPr lang="en-US" sz="2400" dirty="0">
                <a:solidFill>
                  <a:srgbClr val="004685"/>
                </a:solidFill>
                <a:latin typeface="Calibri (MS)" panose="020B0604020202020204" charset="0"/>
                <a:cs typeface="Calibri (MS)" panose="020B0604020202020204" charset="0"/>
                <a:sym typeface="Wingdings" panose="05000000000000000000" pitchFamily="2" charset="2"/>
              </a:rPr>
              <a:t>(although still challenges with certain partners!)</a:t>
            </a:r>
            <a:endParaRPr lang="en-US" sz="2800" dirty="0">
              <a:solidFill>
                <a:srgbClr val="004685"/>
              </a:solidFill>
              <a:latin typeface="Calibri (MS)"/>
            </a:endParaRPr>
          </a:p>
          <a:p>
            <a:endParaRPr lang="en-AT" dirty="0">
              <a:solidFill>
                <a:srgbClr val="4D4D4F"/>
              </a:solidFill>
            </a:endParaRPr>
          </a:p>
        </p:txBody>
      </p:sp>
    </p:spTree>
    <p:extLst>
      <p:ext uri="{BB962C8B-B14F-4D97-AF65-F5344CB8AC3E}">
        <p14:creationId xmlns:p14="http://schemas.microsoft.com/office/powerpoint/2010/main" val="129963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11704" y="5917167"/>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3"/>
            <a:stretch>
              <a:fillRect t="-17279" r="-314889" b="-18479"/>
            </a:stretch>
          </a:blipFill>
        </p:spPr>
        <p:txBody>
          <a:bodyPr/>
          <a:lstStyle/>
          <a:p>
            <a:endParaRPr lang="en-GB" sz="1200"/>
          </a:p>
        </p:txBody>
      </p:sp>
      <p:sp>
        <p:nvSpPr>
          <p:cNvPr id="3" name="Freeform 2">
            <a:extLst>
              <a:ext uri="{FF2B5EF4-FFF2-40B4-BE49-F238E27FC236}">
                <a16:creationId xmlns:a16="http://schemas.microsoft.com/office/drawing/2014/main" id="{D94FF0FD-74AE-2888-138B-56E46397D47A}"/>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3"/>
            <a:stretch>
              <a:fillRect/>
            </a:stretch>
          </a:blipFill>
        </p:spPr>
        <p:txBody>
          <a:bodyPr/>
          <a:lstStyle/>
          <a:p>
            <a:endParaRPr lang="en-GB" sz="1200"/>
          </a:p>
        </p:txBody>
      </p:sp>
      <p:sp>
        <p:nvSpPr>
          <p:cNvPr id="11" name="Content Placeholder 10">
            <a:extLst>
              <a:ext uri="{FF2B5EF4-FFF2-40B4-BE49-F238E27FC236}">
                <a16:creationId xmlns:a16="http://schemas.microsoft.com/office/drawing/2014/main" id="{44B85735-A926-7B55-B90C-BAF86EC8BF93}"/>
              </a:ext>
            </a:extLst>
          </p:cNvPr>
          <p:cNvSpPr>
            <a:spLocks noGrp="1"/>
          </p:cNvSpPr>
          <p:nvPr>
            <p:ph idx="1"/>
          </p:nvPr>
        </p:nvSpPr>
        <p:spPr>
          <a:xfrm>
            <a:off x="838200" y="2291780"/>
            <a:ext cx="10515600" cy="3648822"/>
          </a:xfrm>
        </p:spPr>
        <p:txBody>
          <a:bodyPr>
            <a:normAutofit/>
          </a:bodyPr>
          <a:lstStyle/>
          <a:p>
            <a:r>
              <a:rPr lang="en-US" sz="2400" dirty="0">
                <a:solidFill>
                  <a:srgbClr val="004685"/>
                </a:solidFill>
                <a:latin typeface="Calibri (MS)"/>
              </a:rPr>
              <a:t>Possibilities for </a:t>
            </a:r>
            <a:r>
              <a:rPr lang="en-US" sz="2400" dirty="0">
                <a:solidFill>
                  <a:schemeClr val="accent2"/>
                </a:solidFill>
                <a:latin typeface="Calibri (MS)"/>
              </a:rPr>
              <a:t>a strong contribution to EU research policy </a:t>
            </a:r>
            <a:r>
              <a:rPr lang="en-US" sz="2400" dirty="0">
                <a:solidFill>
                  <a:schemeClr val="accent1">
                    <a:lumMod val="75000"/>
                  </a:schemeClr>
                </a:solidFill>
                <a:latin typeface="Calibri (MS)"/>
              </a:rPr>
              <a:t>priorities across health and life sciences (and cross-clusters) </a:t>
            </a:r>
          </a:p>
          <a:p>
            <a:pPr>
              <a:spcBef>
                <a:spcPts val="1600"/>
              </a:spcBef>
            </a:pPr>
            <a:r>
              <a:rPr lang="en-US" sz="2400" dirty="0">
                <a:solidFill>
                  <a:srgbClr val="F36F21"/>
                </a:solidFill>
                <a:latin typeface="Calibri (MS)" panose="020B0604020202020204" charset="0"/>
                <a:cs typeface="Calibri (MS)" panose="020B0604020202020204" charset="0"/>
              </a:rPr>
              <a:t>Pooling of European and Member State resources </a:t>
            </a:r>
            <a:r>
              <a:rPr lang="en-US" sz="2400" dirty="0">
                <a:solidFill>
                  <a:schemeClr val="accent1">
                    <a:lumMod val="75000"/>
                  </a:schemeClr>
                </a:solidFill>
                <a:latin typeface="Calibri (MS)" panose="020B0604020202020204" charset="0"/>
                <a:cs typeface="Calibri (MS)" panose="020B0604020202020204" charset="0"/>
              </a:rPr>
              <a:t>with a pan-European alignment on health research and related topics: </a:t>
            </a:r>
          </a:p>
          <a:p>
            <a:pPr lvl="1"/>
            <a:r>
              <a:rPr lang="en-US" dirty="0">
                <a:solidFill>
                  <a:schemeClr val="accent1">
                    <a:lumMod val="75000"/>
                  </a:schemeClr>
                </a:solidFill>
                <a:latin typeface="Calibri (MS)" panose="020B0604020202020204" charset="0"/>
                <a:cs typeface="Calibri (MS)" panose="020B0604020202020204" charset="0"/>
              </a:rPr>
              <a:t>Need for EU policy-makers to encourage new initiatives to cooperate more with exiting ERICs/RIs – avoiding defragmentation of RI landscape is a must!</a:t>
            </a:r>
          </a:p>
          <a:p>
            <a:pPr>
              <a:spcBef>
                <a:spcPts val="1600"/>
              </a:spcBef>
            </a:pPr>
            <a:r>
              <a:rPr lang="en-US" sz="2400" dirty="0">
                <a:solidFill>
                  <a:schemeClr val="accent1">
                    <a:lumMod val="75000"/>
                  </a:schemeClr>
                </a:solidFill>
                <a:latin typeface="Calibri (MS)" panose="020B0604020202020204" charset="0"/>
                <a:cs typeface="Calibri (MS)" panose="020B0604020202020204" charset="0"/>
              </a:rPr>
              <a:t>Collaboration on a range of activities via </a:t>
            </a:r>
            <a:r>
              <a:rPr lang="en-US" sz="2400" dirty="0">
                <a:solidFill>
                  <a:schemeClr val="accent2"/>
                </a:solidFill>
                <a:latin typeface="Calibri (MS)" panose="020B0604020202020204" charset="0"/>
                <a:cs typeface="Calibri (MS)" panose="020B0604020202020204" charset="0"/>
              </a:rPr>
              <a:t>ERIC Forum 2 </a:t>
            </a:r>
            <a:r>
              <a:rPr lang="en-US" sz="2400" dirty="0">
                <a:solidFill>
                  <a:schemeClr val="accent1">
                    <a:lumMod val="75000"/>
                  </a:schemeClr>
                </a:solidFill>
                <a:latin typeface="Calibri (MS)" panose="020B0604020202020204" charset="0"/>
                <a:cs typeface="Calibri (MS)" panose="020B0604020202020204" charset="0"/>
              </a:rPr>
              <a:t>project: a strong </a:t>
            </a:r>
            <a:r>
              <a:rPr lang="en-US" sz="2400" dirty="0">
                <a:solidFill>
                  <a:schemeClr val="accent2"/>
                </a:solidFill>
                <a:latin typeface="Calibri (MS)" panose="020B0604020202020204" charset="0"/>
                <a:cs typeface="Calibri (MS)" panose="020B0604020202020204" charset="0"/>
              </a:rPr>
              <a:t>ERIC community with expertise at the core of ERA</a:t>
            </a:r>
          </a:p>
        </p:txBody>
      </p:sp>
      <p:sp>
        <p:nvSpPr>
          <p:cNvPr id="2" name="Title 9">
            <a:extLst>
              <a:ext uri="{FF2B5EF4-FFF2-40B4-BE49-F238E27FC236}">
                <a16:creationId xmlns:a16="http://schemas.microsoft.com/office/drawing/2014/main" id="{2DDEE807-1CA9-EF22-D646-5A83F7C9EDDA}"/>
              </a:ext>
            </a:extLst>
          </p:cNvPr>
          <p:cNvSpPr txBox="1">
            <a:spLocks/>
          </p:cNvSpPr>
          <p:nvPr/>
        </p:nvSpPr>
        <p:spPr>
          <a:xfrm>
            <a:off x="838200" y="777496"/>
            <a:ext cx="51801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4685"/>
                </a:solidFill>
                <a:latin typeface="CorpidOffice Bold"/>
              </a:rPr>
              <a:t>STRENGHTS OF ERIC MODEL </a:t>
            </a:r>
            <a:br>
              <a:rPr lang="en-US" sz="3200" dirty="0">
                <a:solidFill>
                  <a:srgbClr val="004685"/>
                </a:solidFill>
                <a:latin typeface="CorpidOffice Bold"/>
              </a:rPr>
            </a:br>
            <a:r>
              <a:rPr lang="en-US" sz="3200" dirty="0">
                <a:solidFill>
                  <a:srgbClr val="004685"/>
                </a:solidFill>
                <a:latin typeface="CorpidOffice Bold"/>
              </a:rPr>
              <a:t>FOR BBMRI AND LS RIs</a:t>
            </a:r>
            <a:endParaRPr lang="en-AT" sz="3000" dirty="0"/>
          </a:p>
        </p:txBody>
      </p:sp>
    </p:spTree>
    <p:extLst>
      <p:ext uri="{BB962C8B-B14F-4D97-AF65-F5344CB8AC3E}">
        <p14:creationId xmlns:p14="http://schemas.microsoft.com/office/powerpoint/2010/main" val="374916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background with a white and blue background&#10;&#10;Description automatically generated with medium confidence">
            <a:extLst>
              <a:ext uri="{FF2B5EF4-FFF2-40B4-BE49-F238E27FC236}">
                <a16:creationId xmlns:a16="http://schemas.microsoft.com/office/drawing/2014/main" id="{64510231-C731-CD70-5EC5-F37413BE8D06}"/>
              </a:ext>
            </a:extLst>
          </p:cNvPr>
          <p:cNvPicPr>
            <a:picLocks/>
          </p:cNvPicPr>
          <p:nvPr/>
        </p:nvPicPr>
        <p:blipFill rotWithShape="1">
          <a:blip r:embed="rId3">
            <a:extLst>
              <a:ext uri="{28A0092B-C50C-407E-A947-70E740481C1C}">
                <a14:useLocalDpi xmlns:a14="http://schemas.microsoft.com/office/drawing/2010/main" val="0"/>
              </a:ext>
            </a:extLst>
          </a:blip>
          <a:srcRect r="43643"/>
          <a:stretch/>
        </p:blipFill>
        <p:spPr>
          <a:xfrm>
            <a:off x="5393656" y="93910"/>
            <a:ext cx="6304845" cy="6292850"/>
          </a:xfrm>
          <a:prstGeom prst="rect">
            <a:avLst/>
          </a:prstGeom>
          <a:effectLst>
            <a:softEdge rad="174594"/>
          </a:effectLst>
        </p:spPr>
      </p:pic>
      <p:sp>
        <p:nvSpPr>
          <p:cNvPr id="3" name="Rounded Rectangle 2">
            <a:extLst>
              <a:ext uri="{FF2B5EF4-FFF2-40B4-BE49-F238E27FC236}">
                <a16:creationId xmlns:a16="http://schemas.microsoft.com/office/drawing/2014/main" id="{1CB31ECA-51AA-7010-918B-81721ABD22E4}"/>
              </a:ext>
            </a:extLst>
          </p:cNvPr>
          <p:cNvSpPr/>
          <p:nvPr/>
        </p:nvSpPr>
        <p:spPr>
          <a:xfrm>
            <a:off x="605686" y="2057400"/>
            <a:ext cx="7014315" cy="2689896"/>
          </a:xfrm>
          <a:prstGeom prst="roundRect">
            <a:avLst/>
          </a:prstGeom>
          <a:solidFill>
            <a:schemeClr val="bg1"/>
          </a:solidFill>
          <a:ln>
            <a:noFill/>
          </a:ln>
          <a:effectLst>
            <a:softEdge rad="124382"/>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GB" sz="1200">
              <a:solidFill>
                <a:prstClr val="white"/>
              </a:solidFill>
              <a:latin typeface="Calibri" panose="020F0502020204030204"/>
            </a:endParaRPr>
          </a:p>
        </p:txBody>
      </p:sp>
      <p:sp>
        <p:nvSpPr>
          <p:cNvPr id="4" name="Freeform 10">
            <a:extLst>
              <a:ext uri="{FF2B5EF4-FFF2-40B4-BE49-F238E27FC236}">
                <a16:creationId xmlns:a16="http://schemas.microsoft.com/office/drawing/2014/main" id="{C5DF27C8-4D1A-76DC-ED37-2F8318121D27}"/>
              </a:ext>
            </a:extLst>
          </p:cNvPr>
          <p:cNvSpPr/>
          <p:nvPr/>
        </p:nvSpPr>
        <p:spPr>
          <a:xfrm>
            <a:off x="746966" y="2040134"/>
            <a:ext cx="6731753" cy="2689896"/>
          </a:xfrm>
          <a:custGeom>
            <a:avLst/>
            <a:gdLst/>
            <a:ahLst/>
            <a:cxnLst/>
            <a:rect l="l" t="t" r="r" b="b"/>
            <a:pathLst>
              <a:path w="10097629" h="4034844">
                <a:moveTo>
                  <a:pt x="0" y="0"/>
                </a:moveTo>
                <a:lnTo>
                  <a:pt x="10097629" y="0"/>
                </a:lnTo>
                <a:lnTo>
                  <a:pt x="10097629" y="4034844"/>
                </a:lnTo>
                <a:lnTo>
                  <a:pt x="0" y="4034844"/>
                </a:lnTo>
                <a:lnTo>
                  <a:pt x="0" y="0"/>
                </a:lnTo>
                <a:close/>
              </a:path>
            </a:pathLst>
          </a:custGeom>
          <a:blipFill>
            <a:blip r:embed="rId4"/>
            <a:stretch>
              <a:fillRect/>
            </a:stretch>
          </a:blipFill>
        </p:spPr>
        <p:txBody>
          <a:bodyPr/>
          <a:lstStyle/>
          <a:p>
            <a:pPr defTabSz="914446"/>
            <a:endParaRPr lang="en-GB" sz="1200">
              <a:solidFill>
                <a:prstClr val="black"/>
              </a:solidFill>
              <a:latin typeface="Calibri" panose="020F0502020204030204"/>
            </a:endParaRPr>
          </a:p>
        </p:txBody>
      </p:sp>
      <p:sp>
        <p:nvSpPr>
          <p:cNvPr id="9" name="TextBox 9"/>
          <p:cNvSpPr txBox="1"/>
          <p:nvPr/>
        </p:nvSpPr>
        <p:spPr>
          <a:xfrm>
            <a:off x="7619999" y="720000"/>
            <a:ext cx="3391361" cy="1052211"/>
          </a:xfrm>
          <a:prstGeom prst="rect">
            <a:avLst/>
          </a:prstGeom>
        </p:spPr>
        <p:txBody>
          <a:bodyPr wrap="square" lIns="0" tIns="0" rIns="0" bIns="0" rtlCol="0" anchor="t">
            <a:spAutoFit/>
          </a:bodyPr>
          <a:lstStyle/>
          <a:p>
            <a:pPr algn="r" defTabSz="914446">
              <a:lnSpc>
                <a:spcPts val="8068"/>
              </a:lnSpc>
            </a:pPr>
            <a:r>
              <a:rPr lang="en-US" sz="4800" dirty="0">
                <a:solidFill>
                  <a:srgbClr val="014585"/>
                </a:solidFill>
                <a:latin typeface="CorpidOffice Bold"/>
              </a:rPr>
              <a:t>THANK</a:t>
            </a:r>
            <a:r>
              <a:rPr lang="en-US" sz="8068" dirty="0">
                <a:solidFill>
                  <a:srgbClr val="014585"/>
                </a:solidFill>
                <a:latin typeface="CorpidOffice Bold"/>
              </a:rPr>
              <a:t> </a:t>
            </a:r>
            <a:r>
              <a:rPr lang="en-US" sz="4800" dirty="0">
                <a:solidFill>
                  <a:srgbClr val="014585"/>
                </a:solidFill>
                <a:latin typeface="CorpidOffice Bold"/>
              </a:rPr>
              <a:t>YOU!</a:t>
            </a:r>
          </a:p>
        </p:txBody>
      </p:sp>
      <p:sp>
        <p:nvSpPr>
          <p:cNvPr id="10" name="TextBox 10"/>
          <p:cNvSpPr txBox="1"/>
          <p:nvPr/>
        </p:nvSpPr>
        <p:spPr>
          <a:xfrm>
            <a:off x="7213602" y="4847012"/>
            <a:ext cx="3763409" cy="570669"/>
          </a:xfrm>
          <a:prstGeom prst="rect">
            <a:avLst/>
          </a:prstGeom>
        </p:spPr>
        <p:txBody>
          <a:bodyPr wrap="square" lIns="0" tIns="0" rIns="0" bIns="0" rtlCol="0" anchor="t">
            <a:spAutoFit/>
          </a:bodyPr>
          <a:lstStyle/>
          <a:p>
            <a:pPr algn="r" defTabSz="914446">
              <a:lnSpc>
                <a:spcPts val="2273"/>
              </a:lnSpc>
            </a:pPr>
            <a:r>
              <a:rPr lang="en-US" sz="1867" dirty="0" err="1">
                <a:solidFill>
                  <a:srgbClr val="014585"/>
                </a:solidFill>
                <a:latin typeface="Calibri (MS)"/>
              </a:rPr>
              <a:t>Jens.Habermann@bbmri-eric.eu</a:t>
            </a:r>
            <a:endParaRPr lang="en-US" sz="1867" dirty="0">
              <a:solidFill>
                <a:srgbClr val="014585"/>
              </a:solidFill>
              <a:latin typeface="Calibri (MS)"/>
            </a:endParaRPr>
          </a:p>
          <a:p>
            <a:pPr algn="r" defTabSz="914446">
              <a:lnSpc>
                <a:spcPts val="2273"/>
              </a:lnSpc>
            </a:pPr>
            <a:r>
              <a:rPr lang="en-US" sz="1867" dirty="0" err="1">
                <a:solidFill>
                  <a:srgbClr val="014585"/>
                </a:solidFill>
                <a:latin typeface="Calibri (MS)"/>
              </a:rPr>
              <a:t>www.bbmri-eric.eu</a:t>
            </a:r>
            <a:endParaRPr lang="en-US" sz="1867" dirty="0">
              <a:solidFill>
                <a:srgbClr val="014585"/>
              </a:solidFill>
              <a:latin typeface="Calibri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map of europe with red and blue dots&#10;&#10;Description automatically generated">
            <a:extLst>
              <a:ext uri="{FF2B5EF4-FFF2-40B4-BE49-F238E27FC236}">
                <a16:creationId xmlns:a16="http://schemas.microsoft.com/office/drawing/2014/main" id="{C4869FB6-6585-FE5B-3AE0-4037AE2B48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39" t="18492"/>
          <a:stretch/>
        </p:blipFill>
        <p:spPr>
          <a:xfrm>
            <a:off x="3044492" y="1111065"/>
            <a:ext cx="7623508" cy="5746936"/>
          </a:xfrm>
          <a:prstGeom prst="rect">
            <a:avLst/>
          </a:prstGeom>
        </p:spPr>
      </p:pic>
      <p:sp>
        <p:nvSpPr>
          <p:cNvPr id="2" name="TextBox 2"/>
          <p:cNvSpPr txBox="1"/>
          <p:nvPr/>
        </p:nvSpPr>
        <p:spPr>
          <a:xfrm>
            <a:off x="685800" y="1209558"/>
            <a:ext cx="1431683" cy="371897"/>
          </a:xfrm>
          <a:prstGeom prst="rect">
            <a:avLst/>
          </a:prstGeom>
        </p:spPr>
        <p:txBody>
          <a:bodyPr lIns="0" tIns="0" rIns="0" bIns="0" rtlCol="0" anchor="t">
            <a:spAutoFit/>
          </a:bodyPr>
          <a:lstStyle/>
          <a:p>
            <a:pPr defTabSz="609585">
              <a:lnSpc>
                <a:spcPts val="2933"/>
              </a:lnSpc>
              <a:defRPr/>
            </a:pPr>
            <a:r>
              <a:rPr lang="en-US" sz="2666" dirty="0">
                <a:solidFill>
                  <a:srgbClr val="004685"/>
                </a:solidFill>
                <a:latin typeface="CorpidOffice Bold"/>
              </a:rPr>
              <a:t>20</a:t>
            </a:r>
          </a:p>
        </p:txBody>
      </p:sp>
      <p:sp>
        <p:nvSpPr>
          <p:cNvPr id="3" name="TextBox 3"/>
          <p:cNvSpPr txBox="1"/>
          <p:nvPr/>
        </p:nvSpPr>
        <p:spPr>
          <a:xfrm>
            <a:off x="10074518" y="1215908"/>
            <a:ext cx="1431683" cy="371897"/>
          </a:xfrm>
          <a:prstGeom prst="rect">
            <a:avLst/>
          </a:prstGeom>
        </p:spPr>
        <p:txBody>
          <a:bodyPr lIns="0" tIns="0" rIns="0" bIns="0" rtlCol="0" anchor="t">
            <a:spAutoFit/>
          </a:bodyPr>
          <a:lstStyle/>
          <a:p>
            <a:pPr algn="r" defTabSz="609585">
              <a:lnSpc>
                <a:spcPts val="2933"/>
              </a:lnSpc>
              <a:defRPr/>
            </a:pPr>
            <a:r>
              <a:rPr lang="en-US" sz="2666" dirty="0">
                <a:solidFill>
                  <a:srgbClr val="004685"/>
                </a:solidFill>
                <a:latin typeface="CorpidOffice Bold"/>
              </a:rPr>
              <a:t>5</a:t>
            </a:r>
          </a:p>
        </p:txBody>
      </p:sp>
      <p:sp>
        <p:nvSpPr>
          <p:cNvPr id="7" name="AutoShape 7"/>
          <p:cNvSpPr/>
          <p:nvPr/>
        </p:nvSpPr>
        <p:spPr>
          <a:xfrm>
            <a:off x="1943923" y="1397941"/>
            <a:ext cx="2120078" cy="0"/>
          </a:xfrm>
          <a:prstGeom prst="line">
            <a:avLst/>
          </a:prstGeom>
          <a:ln w="38100" cap="flat">
            <a:solidFill>
              <a:srgbClr val="004685"/>
            </a:solidFill>
            <a:prstDash val="solid"/>
            <a:headEnd type="none" w="sm" len="sm"/>
            <a:tailEnd type="oval" w="lg" len="lg"/>
          </a:ln>
        </p:spPr>
        <p:txBody>
          <a:bodyPr/>
          <a:lstStyle/>
          <a:p>
            <a:pPr defTabSz="609585">
              <a:defRPr/>
            </a:pPr>
            <a:endParaRPr lang="en-GB" sz="1200">
              <a:solidFill>
                <a:prstClr val="black"/>
              </a:solidFill>
              <a:latin typeface="Calibri"/>
            </a:endParaRPr>
          </a:p>
        </p:txBody>
      </p:sp>
      <p:sp>
        <p:nvSpPr>
          <p:cNvPr id="8" name="AutoShape 8"/>
          <p:cNvSpPr/>
          <p:nvPr/>
        </p:nvSpPr>
        <p:spPr>
          <a:xfrm flipH="1" flipV="1">
            <a:off x="8382088" y="1424325"/>
            <a:ext cx="2082742" cy="0"/>
          </a:xfrm>
          <a:prstGeom prst="line">
            <a:avLst/>
          </a:prstGeom>
          <a:ln w="38100" cap="flat">
            <a:solidFill>
              <a:srgbClr val="004685"/>
            </a:solidFill>
            <a:prstDash val="solid"/>
            <a:headEnd type="none" w="sm" len="sm"/>
            <a:tailEnd type="oval" w="lg" len="lg"/>
          </a:ln>
        </p:spPr>
        <p:txBody>
          <a:bodyPr/>
          <a:lstStyle/>
          <a:p>
            <a:pPr defTabSz="609585">
              <a:defRPr/>
            </a:pPr>
            <a:endParaRPr lang="en-GB" sz="1200">
              <a:solidFill>
                <a:prstClr val="black"/>
              </a:solidFill>
              <a:latin typeface="Calibri"/>
            </a:endParaRPr>
          </a:p>
        </p:txBody>
      </p:sp>
      <p:sp>
        <p:nvSpPr>
          <p:cNvPr id="9" name="AutoShape 9"/>
          <p:cNvSpPr/>
          <p:nvPr/>
        </p:nvSpPr>
        <p:spPr>
          <a:xfrm rot="-10800000">
            <a:off x="8487952" y="3621957"/>
            <a:ext cx="935508" cy="0"/>
          </a:xfrm>
          <a:prstGeom prst="line">
            <a:avLst/>
          </a:prstGeom>
          <a:ln w="38100" cap="flat">
            <a:solidFill>
              <a:srgbClr val="004685"/>
            </a:solidFill>
            <a:prstDash val="solid"/>
            <a:headEnd type="none" w="sm" len="sm"/>
            <a:tailEnd type="oval" w="lg" len="lg"/>
          </a:ln>
        </p:spPr>
        <p:txBody>
          <a:bodyPr/>
          <a:lstStyle/>
          <a:p>
            <a:pPr defTabSz="609585">
              <a:defRPr/>
            </a:pPr>
            <a:endParaRPr lang="en-GB" sz="1200">
              <a:solidFill>
                <a:prstClr val="black"/>
              </a:solidFill>
              <a:latin typeface="Calibri"/>
            </a:endParaRPr>
          </a:p>
        </p:txBody>
      </p:sp>
      <p:sp>
        <p:nvSpPr>
          <p:cNvPr id="12" name="TextBox 12"/>
          <p:cNvSpPr txBox="1"/>
          <p:nvPr/>
        </p:nvSpPr>
        <p:spPr>
          <a:xfrm>
            <a:off x="685800" y="1605374"/>
            <a:ext cx="2565400" cy="333425"/>
          </a:xfrm>
          <a:prstGeom prst="rect">
            <a:avLst/>
          </a:prstGeom>
        </p:spPr>
        <p:txBody>
          <a:bodyPr wrap="square" lIns="0" tIns="0" rIns="0" bIns="0" rtlCol="0" anchor="t">
            <a:spAutoFit/>
          </a:bodyPr>
          <a:lstStyle/>
          <a:p>
            <a:pPr defTabSz="609585">
              <a:lnSpc>
                <a:spcPts val="2566"/>
              </a:lnSpc>
              <a:defRPr/>
            </a:pPr>
            <a:r>
              <a:rPr lang="en-US" sz="2333">
                <a:solidFill>
                  <a:srgbClr val="004685"/>
                </a:solidFill>
                <a:latin typeface="CorpidOffice Bold"/>
              </a:rPr>
              <a:t>MEMBER STATES</a:t>
            </a:r>
          </a:p>
        </p:txBody>
      </p:sp>
      <p:sp>
        <p:nvSpPr>
          <p:cNvPr id="13" name="TextBox 13"/>
          <p:cNvSpPr txBox="1"/>
          <p:nvPr/>
        </p:nvSpPr>
        <p:spPr>
          <a:xfrm>
            <a:off x="9601200" y="1618163"/>
            <a:ext cx="1905000" cy="333425"/>
          </a:xfrm>
          <a:prstGeom prst="rect">
            <a:avLst/>
          </a:prstGeom>
        </p:spPr>
        <p:txBody>
          <a:bodyPr wrap="square" lIns="0" tIns="0" rIns="0" bIns="0" rtlCol="0" anchor="t">
            <a:spAutoFit/>
          </a:bodyPr>
          <a:lstStyle/>
          <a:p>
            <a:pPr algn="r" defTabSz="609585">
              <a:lnSpc>
                <a:spcPts val="2566"/>
              </a:lnSpc>
              <a:defRPr/>
            </a:pPr>
            <a:r>
              <a:rPr lang="en-US" sz="2333">
                <a:solidFill>
                  <a:srgbClr val="98A5CA"/>
                </a:solidFill>
                <a:latin typeface="CorpidOffice Bold"/>
              </a:rPr>
              <a:t>OBSERVERS</a:t>
            </a:r>
          </a:p>
        </p:txBody>
      </p:sp>
      <p:sp>
        <p:nvSpPr>
          <p:cNvPr id="15" name="TextBox 15"/>
          <p:cNvSpPr txBox="1"/>
          <p:nvPr/>
        </p:nvSpPr>
        <p:spPr>
          <a:xfrm>
            <a:off x="9423459" y="3490542"/>
            <a:ext cx="2082742" cy="333425"/>
          </a:xfrm>
          <a:prstGeom prst="rect">
            <a:avLst/>
          </a:prstGeom>
        </p:spPr>
        <p:txBody>
          <a:bodyPr wrap="square" lIns="0" tIns="0" rIns="0" bIns="0" rtlCol="0" anchor="t">
            <a:spAutoFit/>
          </a:bodyPr>
          <a:lstStyle/>
          <a:p>
            <a:pPr algn="r" defTabSz="609585">
              <a:lnSpc>
                <a:spcPts val="2566"/>
              </a:lnSpc>
              <a:defRPr/>
            </a:pPr>
            <a:r>
              <a:rPr lang="en-US" sz="2333" dirty="0">
                <a:solidFill>
                  <a:srgbClr val="004685"/>
                </a:solidFill>
                <a:latin typeface="CorpidOffice Bold"/>
              </a:rPr>
              <a:t>COMMUNITY</a:t>
            </a:r>
          </a:p>
        </p:txBody>
      </p:sp>
      <p:sp>
        <p:nvSpPr>
          <p:cNvPr id="16" name="TextBox 16"/>
          <p:cNvSpPr txBox="1"/>
          <p:nvPr/>
        </p:nvSpPr>
        <p:spPr>
          <a:xfrm>
            <a:off x="685801" y="1933458"/>
            <a:ext cx="2334061" cy="4616648"/>
          </a:xfrm>
          <a:prstGeom prst="rect">
            <a:avLst/>
          </a:prstGeom>
        </p:spPr>
        <p:txBody>
          <a:bodyPr lIns="0" tIns="0" rIns="0" bIns="0" rtlCol="0" anchor="t">
            <a:spAutoFit/>
          </a:bodyPr>
          <a:lstStyle/>
          <a:p>
            <a:pPr defTabSz="609585">
              <a:lnSpc>
                <a:spcPts val="1833"/>
              </a:lnSpc>
              <a:defRPr/>
            </a:pPr>
            <a:r>
              <a:rPr lang="en-US" sz="1666" dirty="0">
                <a:solidFill>
                  <a:srgbClr val="014585"/>
                </a:solidFill>
                <a:latin typeface="Calibri (MS)"/>
              </a:rPr>
              <a:t>Austria</a:t>
            </a:r>
          </a:p>
          <a:p>
            <a:pPr defTabSz="609585">
              <a:lnSpc>
                <a:spcPts val="1833"/>
              </a:lnSpc>
              <a:defRPr/>
            </a:pPr>
            <a:r>
              <a:rPr lang="en-US" sz="1666" dirty="0">
                <a:solidFill>
                  <a:srgbClr val="014585"/>
                </a:solidFill>
                <a:latin typeface="Calibri (MS)"/>
              </a:rPr>
              <a:t>Belgium</a:t>
            </a:r>
          </a:p>
          <a:p>
            <a:pPr defTabSz="609585">
              <a:lnSpc>
                <a:spcPts val="1833"/>
              </a:lnSpc>
              <a:defRPr/>
            </a:pPr>
            <a:r>
              <a:rPr lang="en-US" sz="1666" dirty="0">
                <a:solidFill>
                  <a:srgbClr val="014585"/>
                </a:solidFill>
                <a:latin typeface="Calibri (MS)"/>
              </a:rPr>
              <a:t>Bulgaria</a:t>
            </a:r>
          </a:p>
          <a:p>
            <a:pPr defTabSz="609585">
              <a:lnSpc>
                <a:spcPts val="1833"/>
              </a:lnSpc>
              <a:defRPr/>
            </a:pPr>
            <a:r>
              <a:rPr lang="en-US" sz="1666" dirty="0">
                <a:solidFill>
                  <a:srgbClr val="014585"/>
                </a:solidFill>
                <a:latin typeface="Calibri (MS)"/>
              </a:rPr>
              <a:t>Cyprus</a:t>
            </a:r>
          </a:p>
          <a:p>
            <a:pPr defTabSz="609585">
              <a:lnSpc>
                <a:spcPts val="1833"/>
              </a:lnSpc>
              <a:defRPr/>
            </a:pPr>
            <a:r>
              <a:rPr lang="en-US" sz="1666" dirty="0">
                <a:solidFill>
                  <a:srgbClr val="014585"/>
                </a:solidFill>
                <a:latin typeface="Calibri (MS)"/>
              </a:rPr>
              <a:t>Czech Republic</a:t>
            </a:r>
          </a:p>
          <a:p>
            <a:pPr defTabSz="609585">
              <a:lnSpc>
                <a:spcPts val="1833"/>
              </a:lnSpc>
              <a:defRPr/>
            </a:pPr>
            <a:r>
              <a:rPr lang="en-US" sz="1666" dirty="0">
                <a:solidFill>
                  <a:srgbClr val="014585"/>
                </a:solidFill>
                <a:latin typeface="Calibri (MS)"/>
              </a:rPr>
              <a:t>Estonia</a:t>
            </a:r>
          </a:p>
          <a:p>
            <a:pPr defTabSz="609585">
              <a:lnSpc>
                <a:spcPts val="1833"/>
              </a:lnSpc>
              <a:defRPr/>
            </a:pPr>
            <a:r>
              <a:rPr lang="en-US" sz="1666" dirty="0">
                <a:solidFill>
                  <a:srgbClr val="014585"/>
                </a:solidFill>
                <a:latin typeface="Calibri (MS)"/>
              </a:rPr>
              <a:t>Finland</a:t>
            </a:r>
          </a:p>
          <a:p>
            <a:pPr defTabSz="609585">
              <a:lnSpc>
                <a:spcPts val="1833"/>
              </a:lnSpc>
              <a:defRPr/>
            </a:pPr>
            <a:r>
              <a:rPr lang="en-US" sz="1666" dirty="0">
                <a:solidFill>
                  <a:srgbClr val="014585"/>
                </a:solidFill>
                <a:latin typeface="Calibri (MS)"/>
              </a:rPr>
              <a:t>Germany</a:t>
            </a:r>
          </a:p>
          <a:p>
            <a:pPr defTabSz="609585">
              <a:lnSpc>
                <a:spcPts val="1833"/>
              </a:lnSpc>
              <a:defRPr/>
            </a:pPr>
            <a:r>
              <a:rPr lang="en-US" sz="1666" dirty="0">
                <a:solidFill>
                  <a:srgbClr val="014585"/>
                </a:solidFill>
                <a:latin typeface="Calibri (MS)"/>
              </a:rPr>
              <a:t>Greece</a:t>
            </a:r>
          </a:p>
          <a:p>
            <a:pPr defTabSz="609585">
              <a:lnSpc>
                <a:spcPts val="1833"/>
              </a:lnSpc>
              <a:defRPr/>
            </a:pPr>
            <a:r>
              <a:rPr lang="en-US" sz="1666" dirty="0">
                <a:solidFill>
                  <a:srgbClr val="014585"/>
                </a:solidFill>
                <a:latin typeface="Calibri (MS)"/>
              </a:rPr>
              <a:t>Hungary</a:t>
            </a:r>
          </a:p>
          <a:p>
            <a:pPr defTabSz="609585">
              <a:lnSpc>
                <a:spcPts val="1833"/>
              </a:lnSpc>
              <a:defRPr/>
            </a:pPr>
            <a:r>
              <a:rPr lang="en-US" sz="1666" dirty="0">
                <a:solidFill>
                  <a:srgbClr val="014585"/>
                </a:solidFill>
                <a:latin typeface="Calibri (MS)"/>
              </a:rPr>
              <a:t>Italy</a:t>
            </a:r>
          </a:p>
          <a:p>
            <a:pPr defTabSz="609585">
              <a:lnSpc>
                <a:spcPts val="1833"/>
              </a:lnSpc>
              <a:defRPr/>
            </a:pPr>
            <a:r>
              <a:rPr lang="en-US" sz="1666" dirty="0">
                <a:solidFill>
                  <a:srgbClr val="014585"/>
                </a:solidFill>
                <a:latin typeface="Calibri (MS)"/>
              </a:rPr>
              <a:t>Latvia</a:t>
            </a:r>
          </a:p>
          <a:p>
            <a:pPr defTabSz="609585">
              <a:lnSpc>
                <a:spcPts val="1833"/>
              </a:lnSpc>
              <a:defRPr/>
            </a:pPr>
            <a:r>
              <a:rPr lang="en-US" sz="1666" dirty="0">
                <a:solidFill>
                  <a:srgbClr val="014585"/>
                </a:solidFill>
                <a:latin typeface="Calibri (MS)"/>
              </a:rPr>
              <a:t>Lithuania</a:t>
            </a:r>
          </a:p>
          <a:p>
            <a:pPr defTabSz="609585">
              <a:lnSpc>
                <a:spcPts val="1833"/>
              </a:lnSpc>
              <a:defRPr/>
            </a:pPr>
            <a:r>
              <a:rPr lang="en-US" sz="1666" dirty="0">
                <a:solidFill>
                  <a:srgbClr val="014585"/>
                </a:solidFill>
                <a:latin typeface="Calibri (MS)"/>
              </a:rPr>
              <a:t>Malta</a:t>
            </a:r>
          </a:p>
          <a:p>
            <a:pPr defTabSz="609585">
              <a:lnSpc>
                <a:spcPts val="1833"/>
              </a:lnSpc>
              <a:defRPr/>
            </a:pPr>
            <a:r>
              <a:rPr lang="en-US" sz="1666" dirty="0">
                <a:solidFill>
                  <a:srgbClr val="014585"/>
                </a:solidFill>
                <a:latin typeface="Calibri (MS)"/>
              </a:rPr>
              <a:t>Netherlands</a:t>
            </a:r>
          </a:p>
          <a:p>
            <a:pPr defTabSz="609585">
              <a:lnSpc>
                <a:spcPts val="1833"/>
              </a:lnSpc>
              <a:defRPr/>
            </a:pPr>
            <a:r>
              <a:rPr lang="en-US" sz="1666" dirty="0">
                <a:solidFill>
                  <a:srgbClr val="014585"/>
                </a:solidFill>
                <a:latin typeface="Calibri (MS)"/>
              </a:rPr>
              <a:t>Norway</a:t>
            </a:r>
          </a:p>
          <a:p>
            <a:pPr defTabSz="609585">
              <a:lnSpc>
                <a:spcPts val="1833"/>
              </a:lnSpc>
              <a:defRPr/>
            </a:pPr>
            <a:r>
              <a:rPr lang="en-US" sz="1666" dirty="0">
                <a:solidFill>
                  <a:srgbClr val="014585"/>
                </a:solidFill>
                <a:latin typeface="Calibri (MS)"/>
              </a:rPr>
              <a:t>Poland</a:t>
            </a:r>
          </a:p>
          <a:p>
            <a:pPr defTabSz="609585">
              <a:lnSpc>
                <a:spcPts val="1833"/>
              </a:lnSpc>
              <a:defRPr/>
            </a:pPr>
            <a:r>
              <a:rPr lang="en-US" sz="1666" dirty="0">
                <a:solidFill>
                  <a:srgbClr val="014585"/>
                </a:solidFill>
                <a:latin typeface="Calibri (MS)"/>
              </a:rPr>
              <a:t>Slovenia</a:t>
            </a:r>
          </a:p>
          <a:p>
            <a:pPr defTabSz="609585">
              <a:lnSpc>
                <a:spcPts val="1833"/>
              </a:lnSpc>
              <a:defRPr/>
            </a:pPr>
            <a:r>
              <a:rPr lang="en-US" sz="1666" dirty="0">
                <a:solidFill>
                  <a:srgbClr val="014585"/>
                </a:solidFill>
                <a:latin typeface="Calibri (MS)"/>
              </a:rPr>
              <a:t>Sweden</a:t>
            </a:r>
          </a:p>
          <a:p>
            <a:pPr defTabSz="609585">
              <a:lnSpc>
                <a:spcPts val="1833"/>
              </a:lnSpc>
              <a:defRPr/>
            </a:pPr>
            <a:r>
              <a:rPr lang="en-US" sz="1666" dirty="0">
                <a:solidFill>
                  <a:srgbClr val="014585"/>
                </a:solidFill>
                <a:latin typeface="Calibri (MS)"/>
              </a:rPr>
              <a:t>Switzerland</a:t>
            </a:r>
          </a:p>
        </p:txBody>
      </p:sp>
      <p:sp>
        <p:nvSpPr>
          <p:cNvPr id="17" name="TextBox 17"/>
          <p:cNvSpPr txBox="1"/>
          <p:nvPr/>
        </p:nvSpPr>
        <p:spPr>
          <a:xfrm>
            <a:off x="9181335" y="1939808"/>
            <a:ext cx="2324866" cy="1281761"/>
          </a:xfrm>
          <a:prstGeom prst="rect">
            <a:avLst/>
          </a:prstGeom>
        </p:spPr>
        <p:txBody>
          <a:bodyPr lIns="0" tIns="0" rIns="0" bIns="0" rtlCol="0" anchor="t">
            <a:spAutoFit/>
          </a:bodyPr>
          <a:lstStyle/>
          <a:p>
            <a:pPr algn="r" defTabSz="914377">
              <a:defRPr/>
            </a:pPr>
            <a:r>
              <a:rPr lang="de-DE" sz="1666" err="1">
                <a:solidFill>
                  <a:srgbClr val="98A5CA"/>
                </a:solidFill>
                <a:latin typeface="Calibri (MS)"/>
              </a:rPr>
              <a:t>Denmark</a:t>
            </a:r>
            <a:endParaRPr lang="de-DE" sz="1666">
              <a:solidFill>
                <a:srgbClr val="98A5CA"/>
              </a:solidFill>
              <a:latin typeface="Calibri (MS)"/>
            </a:endParaRPr>
          </a:p>
          <a:p>
            <a:pPr algn="r" defTabSz="914377">
              <a:defRPr/>
            </a:pPr>
            <a:r>
              <a:rPr lang="de-DE" sz="1666">
                <a:solidFill>
                  <a:srgbClr val="98A5CA"/>
                </a:solidFill>
                <a:latin typeface="Calibri (MS)"/>
              </a:rPr>
              <a:t>IARC/WHO</a:t>
            </a:r>
          </a:p>
          <a:p>
            <a:pPr algn="r" defTabSz="914377">
              <a:defRPr/>
            </a:pPr>
            <a:r>
              <a:rPr lang="de-DE" sz="1666">
                <a:solidFill>
                  <a:srgbClr val="98A5CA"/>
                </a:solidFill>
                <a:latin typeface="Calibri (MS)"/>
              </a:rPr>
              <a:t>Qatar</a:t>
            </a:r>
          </a:p>
          <a:p>
            <a:pPr algn="r" defTabSz="914377">
              <a:defRPr/>
            </a:pPr>
            <a:r>
              <a:rPr lang="de-DE" sz="1666">
                <a:solidFill>
                  <a:srgbClr val="98A5CA"/>
                </a:solidFill>
                <a:latin typeface="Calibri (MS)"/>
              </a:rPr>
              <a:t>Spain</a:t>
            </a:r>
          </a:p>
          <a:p>
            <a:pPr algn="r" defTabSz="914377">
              <a:defRPr/>
            </a:pPr>
            <a:r>
              <a:rPr lang="de-DE" sz="1666">
                <a:solidFill>
                  <a:srgbClr val="98A5CA"/>
                </a:solidFill>
                <a:latin typeface="Calibri (MS)"/>
              </a:rPr>
              <a:t>Turkey</a:t>
            </a:r>
          </a:p>
        </p:txBody>
      </p:sp>
      <p:sp>
        <p:nvSpPr>
          <p:cNvPr id="19" name="TextBox 19"/>
          <p:cNvSpPr txBox="1"/>
          <p:nvPr/>
        </p:nvSpPr>
        <p:spPr>
          <a:xfrm>
            <a:off x="9181335" y="3818626"/>
            <a:ext cx="2324866" cy="2077492"/>
          </a:xfrm>
          <a:prstGeom prst="rect">
            <a:avLst/>
          </a:prstGeom>
        </p:spPr>
        <p:txBody>
          <a:bodyPr lIns="0" tIns="0" rIns="0" bIns="0" rtlCol="0" anchor="t">
            <a:spAutoFit/>
          </a:bodyPr>
          <a:lstStyle/>
          <a:p>
            <a:pPr algn="r" defTabSz="609585">
              <a:lnSpc>
                <a:spcPts val="1833"/>
              </a:lnSpc>
              <a:defRPr/>
            </a:pPr>
            <a:r>
              <a:rPr lang="en-US" sz="1666" dirty="0">
                <a:solidFill>
                  <a:srgbClr val="014585"/>
                </a:solidFill>
                <a:latin typeface="Calibri (MS)"/>
              </a:rPr>
              <a:t>&gt; 400 biobanks</a:t>
            </a:r>
          </a:p>
          <a:p>
            <a:pPr algn="r" defTabSz="609585">
              <a:lnSpc>
                <a:spcPts val="1833"/>
              </a:lnSpc>
              <a:defRPr/>
            </a:pPr>
            <a:r>
              <a:rPr lang="en-US" sz="1666" dirty="0">
                <a:solidFill>
                  <a:srgbClr val="014585"/>
                </a:solidFill>
                <a:latin typeface="Calibri (MS)"/>
              </a:rPr>
              <a:t>+ Affiliated partners</a:t>
            </a:r>
          </a:p>
          <a:p>
            <a:pPr algn="r" defTabSz="609585">
              <a:lnSpc>
                <a:spcPts val="1833"/>
              </a:lnSpc>
              <a:defRPr/>
            </a:pPr>
            <a:r>
              <a:rPr lang="en-US" sz="1666" dirty="0">
                <a:solidFill>
                  <a:srgbClr val="014585"/>
                </a:solidFill>
                <a:latin typeface="Calibri (MS)"/>
              </a:rPr>
              <a:t>24 National Nodes + IARC/WHO</a:t>
            </a:r>
          </a:p>
          <a:p>
            <a:pPr algn="r" defTabSz="609585">
              <a:lnSpc>
                <a:spcPts val="1833"/>
              </a:lnSpc>
              <a:defRPr/>
            </a:pPr>
            <a:r>
              <a:rPr lang="en-US" sz="1666" dirty="0">
                <a:solidFill>
                  <a:srgbClr val="014585"/>
                </a:solidFill>
                <a:latin typeface="Calibri (MS)"/>
              </a:rPr>
              <a:t>+ ELSI Expert Groups</a:t>
            </a:r>
          </a:p>
          <a:p>
            <a:pPr algn="r" defTabSz="609585">
              <a:lnSpc>
                <a:spcPts val="1833"/>
              </a:lnSpc>
              <a:defRPr/>
            </a:pPr>
            <a:r>
              <a:rPr lang="en-US" sz="1666" dirty="0">
                <a:solidFill>
                  <a:srgbClr val="014585"/>
                </a:solidFill>
                <a:latin typeface="Calibri (MS)"/>
              </a:rPr>
              <a:t>+ QM Expert Groups</a:t>
            </a:r>
          </a:p>
          <a:p>
            <a:pPr algn="r" defTabSz="609585">
              <a:lnSpc>
                <a:spcPts val="1833"/>
              </a:lnSpc>
              <a:defRPr/>
            </a:pPr>
            <a:r>
              <a:rPr lang="en-US" sz="1666" dirty="0">
                <a:solidFill>
                  <a:srgbClr val="014585"/>
                </a:solidFill>
                <a:latin typeface="Calibri (MS)"/>
              </a:rPr>
              <a:t>+ IT Expert Groups </a:t>
            </a:r>
          </a:p>
          <a:p>
            <a:pPr algn="r" defTabSz="609585">
              <a:lnSpc>
                <a:spcPts val="1833"/>
              </a:lnSpc>
              <a:defRPr/>
            </a:pPr>
            <a:r>
              <a:rPr lang="en-US" sz="1666" dirty="0">
                <a:solidFill>
                  <a:srgbClr val="014585"/>
                </a:solidFill>
                <a:latin typeface="Calibri (MS)"/>
              </a:rPr>
              <a:t>3 Biotech Expert </a:t>
            </a:r>
            <a:r>
              <a:rPr lang="en-US" sz="1666" dirty="0" err="1">
                <a:solidFill>
                  <a:srgbClr val="014585"/>
                </a:solidFill>
                <a:latin typeface="Calibri (MS)"/>
              </a:rPr>
              <a:t>Centres</a:t>
            </a:r>
            <a:endParaRPr lang="en-US" sz="1666" dirty="0">
              <a:solidFill>
                <a:srgbClr val="014585"/>
              </a:solidFill>
              <a:latin typeface="Calibri (MS)"/>
            </a:endParaRPr>
          </a:p>
          <a:p>
            <a:pPr algn="r" defTabSz="609585">
              <a:lnSpc>
                <a:spcPts val="1833"/>
              </a:lnSpc>
              <a:defRPr/>
            </a:pPr>
            <a:r>
              <a:rPr lang="en-US" sz="1666" dirty="0">
                <a:solidFill>
                  <a:srgbClr val="014585"/>
                </a:solidFill>
                <a:latin typeface="Calibri (MS)"/>
              </a:rPr>
              <a:t>1 Headquarter</a:t>
            </a:r>
          </a:p>
        </p:txBody>
      </p:sp>
      <p:sp>
        <p:nvSpPr>
          <p:cNvPr id="22" name="Freeform 2">
            <a:extLst>
              <a:ext uri="{FF2B5EF4-FFF2-40B4-BE49-F238E27FC236}">
                <a16:creationId xmlns:a16="http://schemas.microsoft.com/office/drawing/2014/main" id="{637E65E8-92B4-4448-EE9E-3B3F4A8EC6C1}"/>
              </a:ext>
            </a:extLst>
          </p:cNvPr>
          <p:cNvSpPr>
            <a:spLocks noChangeAspect="1"/>
          </p:cNvSpPr>
          <p:nvPr/>
        </p:nvSpPr>
        <p:spPr>
          <a:xfrm>
            <a:off x="10464800" y="76201"/>
            <a:ext cx="1637334" cy="654252"/>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4"/>
            <a:stretch>
              <a:fillRect/>
            </a:stretch>
          </a:blipFill>
        </p:spPr>
        <p:txBody>
          <a:bodyPr/>
          <a:lstStyle/>
          <a:p>
            <a:pPr defTabSz="609585">
              <a:defRPr/>
            </a:pPr>
            <a:endParaRPr lang="en-GB" sz="1200">
              <a:solidFill>
                <a:prstClr val="black"/>
              </a:solidFill>
              <a:latin typeface="Calibri"/>
            </a:endParaRPr>
          </a:p>
        </p:txBody>
      </p:sp>
      <p:sp>
        <p:nvSpPr>
          <p:cNvPr id="4" name="TextBox 20">
            <a:extLst>
              <a:ext uri="{FF2B5EF4-FFF2-40B4-BE49-F238E27FC236}">
                <a16:creationId xmlns:a16="http://schemas.microsoft.com/office/drawing/2014/main" id="{496D28A2-6BAA-963F-5A30-62E959E7192F}"/>
              </a:ext>
            </a:extLst>
          </p:cNvPr>
          <p:cNvSpPr txBox="1"/>
          <p:nvPr/>
        </p:nvSpPr>
        <p:spPr>
          <a:xfrm>
            <a:off x="315965" y="371112"/>
            <a:ext cx="5257468" cy="846386"/>
          </a:xfrm>
          <a:prstGeom prst="rect">
            <a:avLst/>
          </a:prstGeom>
        </p:spPr>
        <p:txBody>
          <a:bodyPr wrap="square" lIns="0" tIns="0" rIns="0" bIns="0" rtlCol="0" anchor="t">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4685"/>
                </a:solidFill>
                <a:effectLst/>
                <a:uLnTx/>
                <a:uFillTx/>
                <a:latin typeface="CorpidOffice Bold"/>
                <a:ea typeface="+mn-ea"/>
                <a:cs typeface="+mn-cs"/>
              </a:rPr>
              <a:t>BBMRI-ERIC</a:t>
            </a:r>
          </a:p>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36F21"/>
                </a:solidFill>
                <a:effectLst/>
                <a:uLnTx/>
                <a:uFillTx/>
                <a:latin typeface="CorpidOffice Bold"/>
                <a:ea typeface="+mn-ea"/>
                <a:cs typeface="+mn-cs"/>
              </a:rPr>
              <a:t>A DISTRIBUTED LS RI</a:t>
            </a:r>
          </a:p>
        </p:txBody>
      </p:sp>
    </p:spTree>
    <p:extLst>
      <p:ext uri="{BB962C8B-B14F-4D97-AF65-F5344CB8AC3E}">
        <p14:creationId xmlns:p14="http://schemas.microsoft.com/office/powerpoint/2010/main" val="38447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5FF4FC-B1A2-EB2A-5F45-495FD8329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143000"/>
            <a:ext cx="5892800" cy="513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p:cNvSpPr txBox="1"/>
          <p:nvPr/>
        </p:nvSpPr>
        <p:spPr>
          <a:xfrm>
            <a:off x="1229210" y="1143000"/>
            <a:ext cx="4484296" cy="846386"/>
          </a:xfrm>
          <a:prstGeom prst="rect">
            <a:avLst/>
          </a:prstGeom>
        </p:spPr>
        <p:txBody>
          <a:bodyPr lIns="0" tIns="0" rIns="0" bIns="0" rtlCol="0" anchor="t">
            <a:spAutoFit/>
          </a:bodyPr>
          <a:lstStyle/>
          <a:p>
            <a:pPr defTabSz="609630">
              <a:lnSpc>
                <a:spcPts val="3300"/>
              </a:lnSpc>
            </a:pPr>
            <a:r>
              <a:rPr lang="en-US" sz="3000" dirty="0">
                <a:solidFill>
                  <a:srgbClr val="004685"/>
                </a:solidFill>
                <a:latin typeface="CorpidOffice Bold"/>
              </a:rPr>
              <a:t>BBMRI-ERIC ACCESS</a:t>
            </a:r>
          </a:p>
          <a:p>
            <a:pPr defTabSz="609630">
              <a:lnSpc>
                <a:spcPts val="3300"/>
              </a:lnSpc>
            </a:pPr>
            <a:r>
              <a:rPr lang="en-US" sz="3000" dirty="0">
                <a:solidFill>
                  <a:srgbClr val="004685"/>
                </a:solidFill>
                <a:latin typeface="CorpidOffice Bold"/>
              </a:rPr>
              <a:t>LIFE-CYCLE</a:t>
            </a:r>
          </a:p>
        </p:txBody>
      </p:sp>
      <p:sp>
        <p:nvSpPr>
          <p:cNvPr id="5" name="TextBox 5"/>
          <p:cNvSpPr txBox="1"/>
          <p:nvPr/>
        </p:nvSpPr>
        <p:spPr>
          <a:xfrm>
            <a:off x="1276183" y="2364380"/>
            <a:ext cx="4281096" cy="3177793"/>
          </a:xfrm>
          <a:prstGeom prst="rect">
            <a:avLst/>
          </a:prstGeom>
        </p:spPr>
        <p:txBody>
          <a:bodyPr wrap="square" lIns="0" tIns="0" rIns="0" bIns="0" rtlCol="0" anchor="t">
            <a:spAutoFit/>
          </a:bodyPr>
          <a:lstStyle/>
          <a:p>
            <a:pPr marL="228611" indent="-228611" defTabSz="609630">
              <a:buFont typeface="Wingdings" panose="05000000000000000000" pitchFamily="2" charset="2"/>
              <a:buChar char="ü"/>
              <a:defRPr/>
            </a:pPr>
            <a:r>
              <a:rPr lang="de-DE" sz="1867" b="1" dirty="0">
                <a:solidFill>
                  <a:srgbClr val="4D4D4F"/>
                </a:solidFill>
                <a:latin typeface="Calibri (MS)"/>
              </a:rPr>
              <a:t>BBMRI Directory </a:t>
            </a:r>
            <a:r>
              <a:rPr lang="de-DE" sz="1867" dirty="0" err="1">
                <a:solidFill>
                  <a:srgbClr val="4D4D4F"/>
                </a:solidFill>
                <a:latin typeface="Calibri (MS)"/>
              </a:rPr>
              <a:t>largest</a:t>
            </a:r>
            <a:r>
              <a:rPr lang="de-DE" sz="1867" dirty="0">
                <a:solidFill>
                  <a:srgbClr val="4D4D4F"/>
                </a:solidFill>
                <a:latin typeface="Calibri (MS)"/>
              </a:rPr>
              <a:t> </a:t>
            </a:r>
            <a:r>
              <a:rPr lang="de-DE" sz="1867" dirty="0" err="1">
                <a:solidFill>
                  <a:srgbClr val="4D4D4F"/>
                </a:solidFill>
                <a:latin typeface="Calibri (MS)"/>
              </a:rPr>
              <a:t>biobank</a:t>
            </a:r>
            <a:r>
              <a:rPr lang="de-DE" sz="1867" dirty="0">
                <a:solidFill>
                  <a:srgbClr val="4D4D4F"/>
                </a:solidFill>
                <a:latin typeface="Calibri (MS)"/>
              </a:rPr>
              <a:t> </a:t>
            </a:r>
            <a:r>
              <a:rPr lang="de-DE" sz="1867" dirty="0" err="1">
                <a:solidFill>
                  <a:srgbClr val="4D4D4F"/>
                </a:solidFill>
                <a:latin typeface="Calibri (MS)"/>
              </a:rPr>
              <a:t>catalogue</a:t>
            </a:r>
            <a:r>
              <a:rPr lang="de-DE" sz="1867" dirty="0">
                <a:solidFill>
                  <a:srgbClr val="4D4D4F"/>
                </a:solidFill>
                <a:latin typeface="Calibri (MS)"/>
              </a:rPr>
              <a:t> </a:t>
            </a:r>
            <a:r>
              <a:rPr lang="de-DE" sz="1867" dirty="0" err="1">
                <a:solidFill>
                  <a:srgbClr val="4D4D4F"/>
                </a:solidFill>
                <a:latin typeface="Calibri (MS)"/>
              </a:rPr>
              <a:t>worldwide</a:t>
            </a:r>
            <a:r>
              <a:rPr lang="de-DE" sz="1867" dirty="0">
                <a:solidFill>
                  <a:srgbClr val="4D4D4F"/>
                </a:solidFill>
                <a:latin typeface="Calibri (MS)"/>
              </a:rPr>
              <a:t>:</a:t>
            </a:r>
          </a:p>
          <a:p>
            <a:pPr defTabSz="609630">
              <a:defRPr/>
            </a:pPr>
            <a:r>
              <a:rPr lang="de-DE" sz="1867" dirty="0">
                <a:solidFill>
                  <a:srgbClr val="4D4D4F"/>
                </a:solidFill>
                <a:latin typeface="Calibri (MS)"/>
              </a:rPr>
              <a:t>	&gt; 400 </a:t>
            </a:r>
            <a:r>
              <a:rPr lang="de-DE" sz="1867" dirty="0" err="1">
                <a:solidFill>
                  <a:srgbClr val="4D4D4F"/>
                </a:solidFill>
                <a:latin typeface="Calibri (MS)"/>
              </a:rPr>
              <a:t>biobanks</a:t>
            </a:r>
            <a:r>
              <a:rPr lang="de-DE" sz="1867" dirty="0">
                <a:solidFill>
                  <a:srgbClr val="4D4D4F"/>
                </a:solidFill>
                <a:latin typeface="Calibri (MS)"/>
              </a:rPr>
              <a:t> </a:t>
            </a:r>
            <a:r>
              <a:rPr lang="de-DE" sz="1867" dirty="0" err="1">
                <a:solidFill>
                  <a:srgbClr val="4D4D4F"/>
                </a:solidFill>
                <a:latin typeface="Calibri (MS)"/>
              </a:rPr>
              <a:t>with</a:t>
            </a:r>
            <a:r>
              <a:rPr lang="de-DE" sz="1867" dirty="0">
                <a:solidFill>
                  <a:srgbClr val="4D4D4F"/>
                </a:solidFill>
                <a:latin typeface="Calibri (MS)"/>
              </a:rPr>
              <a:t> </a:t>
            </a:r>
          </a:p>
          <a:p>
            <a:pPr defTabSz="609630">
              <a:defRPr/>
            </a:pPr>
            <a:r>
              <a:rPr lang="de-DE" sz="1867" dirty="0">
                <a:solidFill>
                  <a:srgbClr val="4D4D4F"/>
                </a:solidFill>
                <a:latin typeface="Calibri (MS)"/>
              </a:rPr>
              <a:t>	5.1 Mio. </a:t>
            </a:r>
            <a:r>
              <a:rPr lang="de-DE" sz="1867" dirty="0" err="1">
                <a:solidFill>
                  <a:srgbClr val="4D4D4F"/>
                </a:solidFill>
                <a:latin typeface="Calibri (MS)"/>
              </a:rPr>
              <a:t>patients</a:t>
            </a:r>
            <a:r>
              <a:rPr lang="de-DE" sz="1867" dirty="0">
                <a:solidFill>
                  <a:srgbClr val="4D4D4F"/>
                </a:solidFill>
                <a:latin typeface="Calibri (MS)"/>
              </a:rPr>
              <a:t> </a:t>
            </a:r>
          </a:p>
          <a:p>
            <a:pPr defTabSz="609630">
              <a:defRPr/>
            </a:pPr>
            <a:r>
              <a:rPr lang="de-DE" sz="1867" dirty="0">
                <a:solidFill>
                  <a:srgbClr val="4D4D4F"/>
                </a:solidFill>
                <a:latin typeface="Calibri (MS)"/>
              </a:rPr>
              <a:t>	</a:t>
            </a:r>
            <a:r>
              <a:rPr lang="de-DE" sz="1867" dirty="0" err="1">
                <a:solidFill>
                  <a:srgbClr val="4D4D4F"/>
                </a:solidFill>
                <a:latin typeface="Calibri (MS)"/>
              </a:rPr>
              <a:t>across</a:t>
            </a:r>
            <a:r>
              <a:rPr lang="de-DE" sz="1867" dirty="0">
                <a:solidFill>
                  <a:srgbClr val="4D4D4F"/>
                </a:solidFill>
                <a:latin typeface="Calibri (MS)"/>
              </a:rPr>
              <a:t> 32 countries and</a:t>
            </a:r>
          </a:p>
          <a:p>
            <a:pPr defTabSz="609630">
              <a:defRPr/>
            </a:pPr>
            <a:r>
              <a:rPr lang="de-DE" sz="1867" dirty="0">
                <a:solidFill>
                  <a:srgbClr val="4D4D4F"/>
                </a:solidFill>
                <a:latin typeface="Calibri (MS)"/>
              </a:rPr>
              <a:t>	9,000 </a:t>
            </a:r>
            <a:r>
              <a:rPr lang="de-DE" sz="1867" dirty="0" err="1">
                <a:solidFill>
                  <a:srgbClr val="4D4D4F"/>
                </a:solidFill>
                <a:latin typeface="Calibri (MS)"/>
              </a:rPr>
              <a:t>users</a:t>
            </a:r>
            <a:r>
              <a:rPr lang="de-DE" sz="1867" dirty="0">
                <a:solidFill>
                  <a:srgbClr val="4D4D4F"/>
                </a:solidFill>
                <a:latin typeface="Calibri (MS)"/>
              </a:rPr>
              <a:t> in 2023.</a:t>
            </a:r>
          </a:p>
          <a:p>
            <a:pPr defTabSz="609630">
              <a:defRPr/>
            </a:pPr>
            <a:endParaRPr lang="de-DE" sz="1867" dirty="0">
              <a:solidFill>
                <a:srgbClr val="4D4D4F"/>
              </a:solidFill>
              <a:latin typeface="Calibri (MS)"/>
            </a:endParaRPr>
          </a:p>
          <a:p>
            <a:pPr marL="228611" indent="-228611" defTabSz="609630">
              <a:buFont typeface="Wingdings" panose="05000000000000000000" pitchFamily="2" charset="2"/>
              <a:buChar char="ü"/>
              <a:defRPr/>
            </a:pPr>
            <a:r>
              <a:rPr lang="de-DE" sz="1867" b="1" dirty="0" err="1">
                <a:solidFill>
                  <a:srgbClr val="4D4D4F"/>
                </a:solidFill>
                <a:latin typeface="Calibri (MS)"/>
              </a:rPr>
              <a:t>Federated</a:t>
            </a:r>
            <a:r>
              <a:rPr lang="de-DE" sz="1867" b="1" dirty="0">
                <a:solidFill>
                  <a:srgbClr val="4D4D4F"/>
                </a:solidFill>
                <a:latin typeface="Calibri (MS)"/>
              </a:rPr>
              <a:t> </a:t>
            </a:r>
            <a:r>
              <a:rPr lang="de-DE" sz="1867" b="1" dirty="0" err="1">
                <a:solidFill>
                  <a:srgbClr val="4D4D4F"/>
                </a:solidFill>
                <a:latin typeface="Calibri (MS)"/>
              </a:rPr>
              <a:t>Platform</a:t>
            </a:r>
            <a:r>
              <a:rPr lang="de-DE" sz="1867" dirty="0">
                <a:solidFill>
                  <a:srgbClr val="4D4D4F"/>
                </a:solidFill>
                <a:latin typeface="Calibri (MS)"/>
              </a:rPr>
              <a:t> </a:t>
            </a:r>
            <a:r>
              <a:rPr lang="de-DE" sz="1867" dirty="0" err="1">
                <a:solidFill>
                  <a:srgbClr val="4D4D4F"/>
                </a:solidFill>
                <a:latin typeface="Calibri (MS)"/>
              </a:rPr>
              <a:t>features</a:t>
            </a:r>
            <a:r>
              <a:rPr lang="de-DE" sz="1867" dirty="0">
                <a:solidFill>
                  <a:srgbClr val="4D4D4F"/>
                </a:solidFill>
                <a:latin typeface="Calibri (MS)"/>
              </a:rPr>
              <a:t> 450,000 </a:t>
            </a:r>
            <a:r>
              <a:rPr lang="de-DE" sz="1867" dirty="0" err="1">
                <a:solidFill>
                  <a:srgbClr val="4D4D4F"/>
                </a:solidFill>
                <a:latin typeface="Calibri (MS)"/>
              </a:rPr>
              <a:t>donors</a:t>
            </a:r>
            <a:r>
              <a:rPr lang="de-DE" sz="1867" dirty="0">
                <a:solidFill>
                  <a:srgbClr val="4D4D4F"/>
                </a:solidFill>
                <a:latin typeface="Calibri (MS)"/>
              </a:rPr>
              <a:t> </a:t>
            </a:r>
            <a:r>
              <a:rPr lang="de-DE" sz="1867" dirty="0" err="1">
                <a:solidFill>
                  <a:srgbClr val="4D4D4F"/>
                </a:solidFill>
                <a:latin typeface="Calibri (MS)"/>
              </a:rPr>
              <a:t>with</a:t>
            </a:r>
            <a:r>
              <a:rPr lang="de-DE" sz="1867" dirty="0">
                <a:solidFill>
                  <a:srgbClr val="4D4D4F"/>
                </a:solidFill>
                <a:latin typeface="Calibri (MS)"/>
              </a:rPr>
              <a:t> 200,000 </a:t>
            </a:r>
            <a:r>
              <a:rPr lang="de-DE" sz="1867" dirty="0" err="1">
                <a:solidFill>
                  <a:srgbClr val="4D4D4F"/>
                </a:solidFill>
                <a:latin typeface="Calibri (MS)"/>
              </a:rPr>
              <a:t>genomes</a:t>
            </a:r>
            <a:r>
              <a:rPr lang="de-DE" sz="1867" dirty="0">
                <a:solidFill>
                  <a:srgbClr val="4D4D4F"/>
                </a:solidFill>
                <a:latin typeface="Calibri (MS)"/>
              </a:rPr>
              <a:t> </a:t>
            </a:r>
            <a:r>
              <a:rPr lang="de-DE" sz="1867" dirty="0" err="1">
                <a:solidFill>
                  <a:srgbClr val="4D4D4F"/>
                </a:solidFill>
                <a:latin typeface="Calibri (MS)"/>
              </a:rPr>
              <a:t>across</a:t>
            </a:r>
            <a:r>
              <a:rPr lang="de-DE" sz="1867" dirty="0">
                <a:solidFill>
                  <a:srgbClr val="4D4D4F"/>
                </a:solidFill>
                <a:latin typeface="Calibri (MS)"/>
              </a:rPr>
              <a:t> 10 EU countries </a:t>
            </a:r>
            <a:r>
              <a:rPr lang="de-DE" sz="1867" dirty="0" err="1">
                <a:solidFill>
                  <a:srgbClr val="4D4D4F"/>
                </a:solidFill>
                <a:latin typeface="Calibri (MS)"/>
              </a:rPr>
              <a:t>today</a:t>
            </a:r>
            <a:endParaRPr lang="en-DE" sz="1867" dirty="0">
              <a:solidFill>
                <a:srgbClr val="4D4D4F"/>
              </a:solidFill>
              <a:latin typeface="Calibri (MS)"/>
            </a:endParaRPr>
          </a:p>
          <a:p>
            <a:pPr defTabSz="609630">
              <a:lnSpc>
                <a:spcPts val="2567"/>
              </a:lnSpc>
              <a:defRPr/>
            </a:pPr>
            <a:endParaRPr lang="en-US" sz="1867" dirty="0">
              <a:solidFill>
                <a:srgbClr val="4D4D4F"/>
              </a:solidFill>
              <a:latin typeface="Calibri (MS)"/>
            </a:endParaRPr>
          </a:p>
        </p:txBody>
      </p:sp>
      <p:sp>
        <p:nvSpPr>
          <p:cNvPr id="6" name="Freeform 6"/>
          <p:cNvSpPr/>
          <p:nvPr/>
        </p:nvSpPr>
        <p:spPr>
          <a:xfrm>
            <a:off x="1611704" y="5917167"/>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3"/>
            <a:stretch>
              <a:fillRect t="-17279" r="-314889" b="-18479"/>
            </a:stretch>
          </a:blipFill>
        </p:spPr>
        <p:txBody>
          <a:bodyPr/>
          <a:lstStyle/>
          <a:p>
            <a:pPr defTabSz="609630"/>
            <a:endParaRPr lang="en-GB" sz="1200">
              <a:solidFill>
                <a:prstClr val="black"/>
              </a:solidFill>
              <a:latin typeface="Calibri"/>
            </a:endParaRPr>
          </a:p>
        </p:txBody>
      </p:sp>
      <p:sp>
        <p:nvSpPr>
          <p:cNvPr id="3" name="Freeform 2">
            <a:extLst>
              <a:ext uri="{FF2B5EF4-FFF2-40B4-BE49-F238E27FC236}">
                <a16:creationId xmlns:a16="http://schemas.microsoft.com/office/drawing/2014/main" id="{D94FF0FD-74AE-2888-138B-56E46397D47A}"/>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7" name="Rectangle: Rounded Corners 7">
            <a:extLst>
              <a:ext uri="{FF2B5EF4-FFF2-40B4-BE49-F238E27FC236}">
                <a16:creationId xmlns:a16="http://schemas.microsoft.com/office/drawing/2014/main" id="{694655E8-ED09-76D9-8C4C-0CC013430263}"/>
              </a:ext>
            </a:extLst>
          </p:cNvPr>
          <p:cNvSpPr/>
          <p:nvPr/>
        </p:nvSpPr>
        <p:spPr>
          <a:xfrm>
            <a:off x="8762345" y="3792204"/>
            <a:ext cx="953040" cy="36198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DE">
              <a:solidFill>
                <a:prstClr val="white"/>
              </a:solidFill>
              <a:latin typeface="Calibri" panose="020F0502020204030204"/>
            </a:endParaRPr>
          </a:p>
        </p:txBody>
      </p:sp>
      <p:sp>
        <p:nvSpPr>
          <p:cNvPr id="8" name="Rectangle: Rounded Corners 4">
            <a:extLst>
              <a:ext uri="{FF2B5EF4-FFF2-40B4-BE49-F238E27FC236}">
                <a16:creationId xmlns:a16="http://schemas.microsoft.com/office/drawing/2014/main" id="{4BBE87F2-8D52-66A3-1E89-171A4E3B4A55}"/>
              </a:ext>
            </a:extLst>
          </p:cNvPr>
          <p:cNvSpPr/>
          <p:nvPr/>
        </p:nvSpPr>
        <p:spPr>
          <a:xfrm>
            <a:off x="8280400" y="5465330"/>
            <a:ext cx="673835" cy="3512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DE">
              <a:solidFill>
                <a:prstClr val="white"/>
              </a:solidFill>
              <a:latin typeface="Calibri" panose="020F0502020204030204"/>
            </a:endParaRPr>
          </a:p>
        </p:txBody>
      </p:sp>
      <p:sp>
        <p:nvSpPr>
          <p:cNvPr id="9" name="Rectangle: Rounded Corners 8">
            <a:extLst>
              <a:ext uri="{FF2B5EF4-FFF2-40B4-BE49-F238E27FC236}">
                <a16:creationId xmlns:a16="http://schemas.microsoft.com/office/drawing/2014/main" id="{92595532-6C78-98A5-CF5F-561E63A4A328}"/>
              </a:ext>
            </a:extLst>
          </p:cNvPr>
          <p:cNvSpPr/>
          <p:nvPr/>
        </p:nvSpPr>
        <p:spPr>
          <a:xfrm>
            <a:off x="8310153" y="3224238"/>
            <a:ext cx="555776" cy="35127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DE">
              <a:solidFill>
                <a:prstClr val="white"/>
              </a:solidFill>
              <a:latin typeface="Calibri" panose="020F0502020204030204"/>
            </a:endParaRPr>
          </a:p>
        </p:txBody>
      </p:sp>
      <p:sp>
        <p:nvSpPr>
          <p:cNvPr id="11" name="TextBox 10">
            <a:extLst>
              <a:ext uri="{FF2B5EF4-FFF2-40B4-BE49-F238E27FC236}">
                <a16:creationId xmlns:a16="http://schemas.microsoft.com/office/drawing/2014/main" id="{7D9D8AC8-7734-8C0C-E80D-1DC6F79DEE78}"/>
              </a:ext>
            </a:extLst>
          </p:cNvPr>
          <p:cNvSpPr txBox="1"/>
          <p:nvPr/>
        </p:nvSpPr>
        <p:spPr>
          <a:xfrm>
            <a:off x="6400800" y="4292600"/>
            <a:ext cx="1168400" cy="420756"/>
          </a:xfrm>
          <a:prstGeom prst="rect">
            <a:avLst/>
          </a:prstGeom>
          <a:solidFill>
            <a:schemeClr val="bg1"/>
          </a:solidFill>
        </p:spPr>
        <p:txBody>
          <a:bodyPr wrap="square">
            <a:spAutoFit/>
          </a:bodyPr>
          <a:lstStyle/>
          <a:p>
            <a:pPr algn="ctr" defTabSz="609630"/>
            <a:r>
              <a:rPr lang="de-DE" sz="1067" dirty="0">
                <a:solidFill>
                  <a:prstClr val="black"/>
                </a:solidFill>
                <a:latin typeface="Abadi" panose="020B0604020104020204" pitchFamily="34" charset="0"/>
              </a:rPr>
              <a:t>Sample, Data &amp; Service delivery</a:t>
            </a:r>
            <a:endParaRPr lang="en-DE" sz="1067" dirty="0">
              <a:solidFill>
                <a:prstClr val="black"/>
              </a:solidFill>
              <a:latin typeface="Abadi" panose="020B0604020104020204" pitchFamily="34" charset="0"/>
            </a:endParaRPr>
          </a:p>
        </p:txBody>
      </p:sp>
    </p:spTree>
    <p:extLst>
      <p:ext uri="{BB962C8B-B14F-4D97-AF65-F5344CB8AC3E}">
        <p14:creationId xmlns:p14="http://schemas.microsoft.com/office/powerpoint/2010/main" val="312956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800" y="1096248"/>
            <a:ext cx="4128696" cy="504433"/>
          </a:xfrm>
          <a:prstGeom prst="rect">
            <a:avLst/>
          </a:prstGeom>
        </p:spPr>
        <p:txBody>
          <a:bodyPr wrap="square" lIns="0" tIns="0" rIns="0" bIns="0" rtlCol="0" anchor="t">
            <a:spAutoFit/>
          </a:bodyPr>
          <a:lstStyle/>
          <a:p>
            <a:pPr defTabSz="609630">
              <a:lnSpc>
                <a:spcPts val="4400"/>
              </a:lnSpc>
            </a:pPr>
            <a:r>
              <a:rPr lang="en-US" sz="2400" dirty="0">
                <a:solidFill>
                  <a:srgbClr val="014685"/>
                </a:solidFill>
                <a:latin typeface="CorpidOffice Bold"/>
              </a:rPr>
              <a:t>DISTINCT BIOBANK TYPES</a:t>
            </a:r>
          </a:p>
        </p:txBody>
      </p:sp>
      <p:sp>
        <p:nvSpPr>
          <p:cNvPr id="6" name="Freeform 6"/>
          <p:cNvSpPr/>
          <p:nvPr/>
        </p:nvSpPr>
        <p:spPr>
          <a:xfrm>
            <a:off x="9162822" y="5901011"/>
            <a:ext cx="2202737" cy="2689896"/>
          </a:xfrm>
          <a:custGeom>
            <a:avLst/>
            <a:gdLst/>
            <a:ahLst/>
            <a:cxnLst/>
            <a:rect l="l" t="t" r="r" b="b"/>
            <a:pathLst>
              <a:path w="3304105" h="4034844">
                <a:moveTo>
                  <a:pt x="0" y="0"/>
                </a:moveTo>
                <a:lnTo>
                  <a:pt x="3304105" y="0"/>
                </a:lnTo>
                <a:lnTo>
                  <a:pt x="3304105" y="4034844"/>
                </a:lnTo>
                <a:lnTo>
                  <a:pt x="0" y="4034844"/>
                </a:lnTo>
                <a:lnTo>
                  <a:pt x="0" y="0"/>
                </a:lnTo>
                <a:close/>
              </a:path>
            </a:pathLst>
          </a:custGeom>
          <a:blipFill>
            <a:blip r:embed="rId2"/>
            <a:stretch>
              <a:fillRect t="-17279" r="-314889" b="-18479"/>
            </a:stretch>
          </a:blipFill>
        </p:spPr>
        <p:txBody>
          <a:bodyPr/>
          <a:lstStyle/>
          <a:p>
            <a:pPr defTabSz="609630"/>
            <a:endParaRPr lang="en-GB" sz="1200">
              <a:solidFill>
                <a:prstClr val="black"/>
              </a:solidFill>
              <a:latin typeface="Calibri"/>
            </a:endParaRPr>
          </a:p>
        </p:txBody>
      </p:sp>
      <p:sp>
        <p:nvSpPr>
          <p:cNvPr id="7" name="Freeform 7"/>
          <p:cNvSpPr/>
          <p:nvPr/>
        </p:nvSpPr>
        <p:spPr>
          <a:xfrm>
            <a:off x="1611704" y="-1344948"/>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2"/>
            <a:stretch>
              <a:fillRect t="-17279" r="-314889" b="-18479"/>
            </a:stretch>
          </a:blipFill>
        </p:spPr>
        <p:txBody>
          <a:bodyPr/>
          <a:lstStyle/>
          <a:p>
            <a:pPr defTabSz="609630"/>
            <a:endParaRPr lang="en-GB" sz="1200">
              <a:solidFill>
                <a:prstClr val="black"/>
              </a:solidFill>
              <a:latin typeface="Calibri"/>
            </a:endParaRPr>
          </a:p>
        </p:txBody>
      </p:sp>
      <p:sp>
        <p:nvSpPr>
          <p:cNvPr id="16" name="TextBox 2">
            <a:extLst>
              <a:ext uri="{FF2B5EF4-FFF2-40B4-BE49-F238E27FC236}">
                <a16:creationId xmlns:a16="http://schemas.microsoft.com/office/drawing/2014/main" id="{E8CBEC9D-E5B2-4F87-686C-A27C9FDE4FFD}"/>
              </a:ext>
            </a:extLst>
          </p:cNvPr>
          <p:cNvSpPr txBox="1"/>
          <p:nvPr/>
        </p:nvSpPr>
        <p:spPr>
          <a:xfrm>
            <a:off x="7874000" y="1096248"/>
            <a:ext cx="4128696" cy="504433"/>
          </a:xfrm>
          <a:prstGeom prst="rect">
            <a:avLst/>
          </a:prstGeom>
        </p:spPr>
        <p:txBody>
          <a:bodyPr wrap="square" lIns="0" tIns="0" rIns="0" bIns="0" rtlCol="0" anchor="t">
            <a:spAutoFit/>
          </a:bodyPr>
          <a:lstStyle/>
          <a:p>
            <a:pPr algn="r" defTabSz="609630">
              <a:lnSpc>
                <a:spcPts val="4400"/>
              </a:lnSpc>
            </a:pPr>
            <a:r>
              <a:rPr lang="en-US" sz="2400" dirty="0">
                <a:solidFill>
                  <a:srgbClr val="014685"/>
                </a:solidFill>
                <a:latin typeface="CorpidOffice Bold"/>
              </a:rPr>
              <a:t>VARIOUS REQUIREMENTS</a:t>
            </a:r>
          </a:p>
        </p:txBody>
      </p:sp>
      <p:sp>
        <p:nvSpPr>
          <p:cNvPr id="17" name="Oval 16">
            <a:extLst>
              <a:ext uri="{FF2B5EF4-FFF2-40B4-BE49-F238E27FC236}">
                <a16:creationId xmlns:a16="http://schemas.microsoft.com/office/drawing/2014/main" id="{D5990FCB-10C6-0EB8-F0A3-A99365DFD6B5}"/>
              </a:ext>
            </a:extLst>
          </p:cNvPr>
          <p:cNvSpPr/>
          <p:nvPr/>
        </p:nvSpPr>
        <p:spPr>
          <a:xfrm rot="2002257">
            <a:off x="774279" y="1464057"/>
            <a:ext cx="2177126" cy="3400203"/>
          </a:xfrm>
          <a:prstGeom prst="ellipse">
            <a:avLst/>
          </a:prstGeom>
          <a:noFill/>
          <a:ln>
            <a:gradFill flip="none" rotWithShape="1">
              <a:gsLst>
                <a:gs pos="3600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Oval 17">
            <a:extLst>
              <a:ext uri="{FF2B5EF4-FFF2-40B4-BE49-F238E27FC236}">
                <a16:creationId xmlns:a16="http://schemas.microsoft.com/office/drawing/2014/main" id="{9318A5D5-6FA5-9BA6-BA6B-C21472F1B639}"/>
              </a:ext>
            </a:extLst>
          </p:cNvPr>
          <p:cNvSpPr/>
          <p:nvPr/>
        </p:nvSpPr>
        <p:spPr>
          <a:xfrm rot="19190541">
            <a:off x="1093529" y="3631598"/>
            <a:ext cx="2025014" cy="3292779"/>
          </a:xfrm>
          <a:prstGeom prst="ellipse">
            <a:avLst/>
          </a:prstGeom>
          <a:noFill/>
          <a:ln>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l="100000" t="100000"/>
              </a:path>
              <a:tileRect r="-100000" b="-10000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9" name="TextBox 18">
            <a:extLst>
              <a:ext uri="{FF2B5EF4-FFF2-40B4-BE49-F238E27FC236}">
                <a16:creationId xmlns:a16="http://schemas.microsoft.com/office/drawing/2014/main" id="{AD23CA04-69F5-44B2-7CC1-F18284E22DCA}"/>
              </a:ext>
            </a:extLst>
          </p:cNvPr>
          <p:cNvSpPr txBox="1"/>
          <p:nvPr/>
        </p:nvSpPr>
        <p:spPr>
          <a:xfrm>
            <a:off x="1406441" y="1940278"/>
            <a:ext cx="1777218" cy="666977"/>
          </a:xfrm>
          <a:prstGeom prst="rect">
            <a:avLst/>
          </a:prstGeom>
          <a:noFill/>
        </p:spPr>
        <p:txBody>
          <a:bodyPr wrap="none" rtlCol="0">
            <a:spAutoFit/>
          </a:bodyPr>
          <a:lstStyle/>
          <a:p>
            <a:pPr defTabSz="609630"/>
            <a:r>
              <a:rPr lang="en-GB" sz="1867">
                <a:solidFill>
                  <a:srgbClr val="4D4D4F"/>
                </a:solidFill>
                <a:latin typeface="Calibri (MS)"/>
              </a:rPr>
              <a:t>INTEGRATED</a:t>
            </a:r>
          </a:p>
          <a:p>
            <a:pPr defTabSz="609630"/>
            <a:r>
              <a:rPr lang="en-GB" sz="1867">
                <a:solidFill>
                  <a:srgbClr val="4D4D4F"/>
                </a:solidFill>
                <a:latin typeface="Calibri (MS)"/>
              </a:rPr>
              <a:t>HEALTHCARE</a:t>
            </a:r>
          </a:p>
        </p:txBody>
      </p:sp>
      <p:sp>
        <p:nvSpPr>
          <p:cNvPr id="20" name="TextBox 19">
            <a:extLst>
              <a:ext uri="{FF2B5EF4-FFF2-40B4-BE49-F238E27FC236}">
                <a16:creationId xmlns:a16="http://schemas.microsoft.com/office/drawing/2014/main" id="{6912AA7B-3EB0-95D8-69A5-01B20D07B33F}"/>
              </a:ext>
            </a:extLst>
          </p:cNvPr>
          <p:cNvSpPr txBox="1"/>
          <p:nvPr/>
        </p:nvSpPr>
        <p:spPr>
          <a:xfrm>
            <a:off x="1065142" y="2576349"/>
            <a:ext cx="1709635" cy="666977"/>
          </a:xfrm>
          <a:prstGeom prst="rect">
            <a:avLst/>
          </a:prstGeom>
          <a:noFill/>
        </p:spPr>
        <p:txBody>
          <a:bodyPr wrap="none" rtlCol="0">
            <a:spAutoFit/>
          </a:bodyPr>
          <a:lstStyle/>
          <a:p>
            <a:pPr defTabSz="609630"/>
            <a:r>
              <a:rPr lang="en-GB" sz="1867">
                <a:solidFill>
                  <a:srgbClr val="4D4D4F"/>
                </a:solidFill>
                <a:latin typeface="Calibri (MS)"/>
              </a:rPr>
              <a:t>POPULATION</a:t>
            </a:r>
          </a:p>
          <a:p>
            <a:pPr defTabSz="609630"/>
            <a:r>
              <a:rPr lang="en-GB" sz="1867">
                <a:solidFill>
                  <a:srgbClr val="4D4D4F"/>
                </a:solidFill>
                <a:latin typeface="Calibri (MS)"/>
              </a:rPr>
              <a:t>BASED</a:t>
            </a:r>
          </a:p>
        </p:txBody>
      </p:sp>
      <p:sp>
        <p:nvSpPr>
          <p:cNvPr id="21" name="TextBox 20">
            <a:extLst>
              <a:ext uri="{FF2B5EF4-FFF2-40B4-BE49-F238E27FC236}">
                <a16:creationId xmlns:a16="http://schemas.microsoft.com/office/drawing/2014/main" id="{FBBEB4F6-8C62-45F6-4C72-9DA78D95EC43}"/>
              </a:ext>
            </a:extLst>
          </p:cNvPr>
          <p:cNvSpPr txBox="1"/>
          <p:nvPr/>
        </p:nvSpPr>
        <p:spPr>
          <a:xfrm>
            <a:off x="789479" y="3247606"/>
            <a:ext cx="2143151" cy="666977"/>
          </a:xfrm>
          <a:prstGeom prst="rect">
            <a:avLst/>
          </a:prstGeom>
          <a:noFill/>
        </p:spPr>
        <p:txBody>
          <a:bodyPr wrap="none" rtlCol="0">
            <a:spAutoFit/>
          </a:bodyPr>
          <a:lstStyle/>
          <a:p>
            <a:pPr defTabSz="609630"/>
            <a:r>
              <a:rPr lang="en-GB" sz="1867">
                <a:solidFill>
                  <a:srgbClr val="4D4D4F"/>
                </a:solidFill>
                <a:latin typeface="Calibri (MS)"/>
              </a:rPr>
              <a:t>HUMAN</a:t>
            </a:r>
          </a:p>
          <a:p>
            <a:pPr defTabSz="609630"/>
            <a:r>
              <a:rPr lang="en-GB" sz="1867">
                <a:solidFill>
                  <a:srgbClr val="4D4D4F"/>
                </a:solidFill>
                <a:latin typeface="Calibri (MS)"/>
              </a:rPr>
              <a:t>BIOMONITORING</a:t>
            </a:r>
          </a:p>
        </p:txBody>
      </p:sp>
      <p:sp>
        <p:nvSpPr>
          <p:cNvPr id="22" name="TextBox 21">
            <a:extLst>
              <a:ext uri="{FF2B5EF4-FFF2-40B4-BE49-F238E27FC236}">
                <a16:creationId xmlns:a16="http://schemas.microsoft.com/office/drawing/2014/main" id="{FCFE7398-DB57-C74E-902B-2B084A348FB7}"/>
              </a:ext>
            </a:extLst>
          </p:cNvPr>
          <p:cNvSpPr txBox="1"/>
          <p:nvPr/>
        </p:nvSpPr>
        <p:spPr>
          <a:xfrm>
            <a:off x="789478" y="4076149"/>
            <a:ext cx="1952073" cy="379656"/>
          </a:xfrm>
          <a:prstGeom prst="rect">
            <a:avLst/>
          </a:prstGeom>
          <a:noFill/>
        </p:spPr>
        <p:txBody>
          <a:bodyPr wrap="none" rtlCol="0">
            <a:spAutoFit/>
          </a:bodyPr>
          <a:lstStyle/>
          <a:p>
            <a:pPr defTabSz="609630"/>
            <a:r>
              <a:rPr lang="en-GB" sz="1867">
                <a:solidFill>
                  <a:srgbClr val="4D4D4F"/>
                </a:solidFill>
                <a:latin typeface="Calibri (MS)"/>
              </a:rPr>
              <a:t>ENVIRONMENT</a:t>
            </a:r>
          </a:p>
        </p:txBody>
      </p:sp>
      <p:sp>
        <p:nvSpPr>
          <p:cNvPr id="23" name="TextBox 22">
            <a:extLst>
              <a:ext uri="{FF2B5EF4-FFF2-40B4-BE49-F238E27FC236}">
                <a16:creationId xmlns:a16="http://schemas.microsoft.com/office/drawing/2014/main" id="{E7F8BBE8-A159-4959-9801-8C09B151C14A}"/>
              </a:ext>
            </a:extLst>
          </p:cNvPr>
          <p:cNvSpPr txBox="1"/>
          <p:nvPr/>
        </p:nvSpPr>
        <p:spPr>
          <a:xfrm>
            <a:off x="1092213" y="4683397"/>
            <a:ext cx="1446293" cy="666977"/>
          </a:xfrm>
          <a:prstGeom prst="rect">
            <a:avLst/>
          </a:prstGeom>
          <a:noFill/>
        </p:spPr>
        <p:txBody>
          <a:bodyPr wrap="none" rtlCol="0">
            <a:spAutoFit/>
          </a:bodyPr>
          <a:lstStyle/>
          <a:p>
            <a:pPr defTabSz="609630"/>
            <a:r>
              <a:rPr lang="en-GB" sz="1867">
                <a:solidFill>
                  <a:srgbClr val="4D4D4F"/>
                </a:solidFill>
                <a:latin typeface="Calibri (MS)"/>
              </a:rPr>
              <a:t>PLANT</a:t>
            </a:r>
          </a:p>
          <a:p>
            <a:pPr defTabSz="609630"/>
            <a:r>
              <a:rPr lang="en-GB" sz="1867">
                <a:solidFill>
                  <a:srgbClr val="4D4D4F"/>
                </a:solidFill>
                <a:latin typeface="Calibri (MS)"/>
              </a:rPr>
              <a:t>DIVERSITY</a:t>
            </a:r>
          </a:p>
        </p:txBody>
      </p:sp>
      <p:sp>
        <p:nvSpPr>
          <p:cNvPr id="24" name="TextBox 23">
            <a:extLst>
              <a:ext uri="{FF2B5EF4-FFF2-40B4-BE49-F238E27FC236}">
                <a16:creationId xmlns:a16="http://schemas.microsoft.com/office/drawing/2014/main" id="{538854C3-EDC0-05BA-EC71-121FF5113442}"/>
              </a:ext>
            </a:extLst>
          </p:cNvPr>
          <p:cNvSpPr txBox="1"/>
          <p:nvPr/>
        </p:nvSpPr>
        <p:spPr>
          <a:xfrm>
            <a:off x="1507174" y="5443717"/>
            <a:ext cx="2016129" cy="666977"/>
          </a:xfrm>
          <a:prstGeom prst="rect">
            <a:avLst/>
          </a:prstGeom>
          <a:noFill/>
        </p:spPr>
        <p:txBody>
          <a:bodyPr wrap="none" rtlCol="0">
            <a:spAutoFit/>
          </a:bodyPr>
          <a:lstStyle/>
          <a:p>
            <a:pPr defTabSz="609630"/>
            <a:r>
              <a:rPr lang="en-GB" sz="1867">
                <a:solidFill>
                  <a:srgbClr val="4D4D4F"/>
                </a:solidFill>
                <a:latin typeface="Calibri (MS)"/>
              </a:rPr>
              <a:t>DOMESTIC AND</a:t>
            </a:r>
          </a:p>
          <a:p>
            <a:pPr defTabSz="609630"/>
            <a:r>
              <a:rPr lang="en-GB" sz="1867">
                <a:solidFill>
                  <a:srgbClr val="4D4D4F"/>
                </a:solidFill>
                <a:latin typeface="Calibri (MS)"/>
              </a:rPr>
              <a:t>WILDLIFE</a:t>
            </a:r>
          </a:p>
        </p:txBody>
      </p:sp>
      <p:sp>
        <p:nvSpPr>
          <p:cNvPr id="25" name="TextBox 24">
            <a:extLst>
              <a:ext uri="{FF2B5EF4-FFF2-40B4-BE49-F238E27FC236}">
                <a16:creationId xmlns:a16="http://schemas.microsoft.com/office/drawing/2014/main" id="{541609DC-BEB8-C4EA-8BB5-862B1F5964B3}"/>
              </a:ext>
            </a:extLst>
          </p:cNvPr>
          <p:cNvSpPr txBox="1"/>
          <p:nvPr/>
        </p:nvSpPr>
        <p:spPr>
          <a:xfrm>
            <a:off x="8839201" y="1940277"/>
            <a:ext cx="3163496" cy="954300"/>
          </a:xfrm>
          <a:prstGeom prst="rect">
            <a:avLst/>
          </a:prstGeom>
          <a:noFill/>
        </p:spPr>
        <p:txBody>
          <a:bodyPr wrap="square" rtlCol="0">
            <a:spAutoFit/>
          </a:bodyPr>
          <a:lstStyle/>
          <a:p>
            <a:pPr algn="r" defTabSz="609630"/>
            <a:r>
              <a:rPr lang="en-GB" sz="1867">
                <a:solidFill>
                  <a:srgbClr val="4D4D4F"/>
                </a:solidFill>
                <a:latin typeface="Calibri (MS)"/>
              </a:rPr>
              <a:t>BIOBANKING OPERATIONS AND DEVELOPMENT (BBD)</a:t>
            </a:r>
          </a:p>
        </p:txBody>
      </p:sp>
      <p:sp>
        <p:nvSpPr>
          <p:cNvPr id="26" name="TextBox 25">
            <a:extLst>
              <a:ext uri="{FF2B5EF4-FFF2-40B4-BE49-F238E27FC236}">
                <a16:creationId xmlns:a16="http://schemas.microsoft.com/office/drawing/2014/main" id="{A30DB7D7-0453-4191-C0AE-C221BF29EA36}"/>
              </a:ext>
            </a:extLst>
          </p:cNvPr>
          <p:cNvSpPr txBox="1"/>
          <p:nvPr/>
        </p:nvSpPr>
        <p:spPr>
          <a:xfrm>
            <a:off x="8839201" y="3097729"/>
            <a:ext cx="3163496" cy="666977"/>
          </a:xfrm>
          <a:prstGeom prst="rect">
            <a:avLst/>
          </a:prstGeom>
          <a:noFill/>
        </p:spPr>
        <p:txBody>
          <a:bodyPr wrap="square" rtlCol="0">
            <a:spAutoFit/>
          </a:bodyPr>
          <a:lstStyle/>
          <a:p>
            <a:pPr algn="r" defTabSz="609630"/>
            <a:r>
              <a:rPr lang="en-GB" sz="1867" dirty="0">
                <a:solidFill>
                  <a:srgbClr val="4D4D4F"/>
                </a:solidFill>
                <a:latin typeface="Calibri (MS)"/>
              </a:rPr>
              <a:t>ETHICAL, LEGAL AND SOCIETAL ISSUES (ELSI)</a:t>
            </a:r>
          </a:p>
        </p:txBody>
      </p:sp>
      <p:sp>
        <p:nvSpPr>
          <p:cNvPr id="27" name="TextBox 26">
            <a:extLst>
              <a:ext uri="{FF2B5EF4-FFF2-40B4-BE49-F238E27FC236}">
                <a16:creationId xmlns:a16="http://schemas.microsoft.com/office/drawing/2014/main" id="{D82C8F7D-DBFC-8176-0718-BC18B780EFC5}"/>
              </a:ext>
            </a:extLst>
          </p:cNvPr>
          <p:cNvSpPr txBox="1"/>
          <p:nvPr/>
        </p:nvSpPr>
        <p:spPr>
          <a:xfrm>
            <a:off x="8839200" y="3905675"/>
            <a:ext cx="3163496" cy="666977"/>
          </a:xfrm>
          <a:prstGeom prst="rect">
            <a:avLst/>
          </a:prstGeom>
          <a:noFill/>
        </p:spPr>
        <p:txBody>
          <a:bodyPr wrap="square" rtlCol="0">
            <a:spAutoFit/>
          </a:bodyPr>
          <a:lstStyle/>
          <a:p>
            <a:pPr algn="r" defTabSz="609630"/>
            <a:r>
              <a:rPr lang="en-GB" sz="1867" dirty="0">
                <a:solidFill>
                  <a:srgbClr val="4D4D4F"/>
                </a:solidFill>
                <a:latin typeface="Calibri (MS)"/>
              </a:rPr>
              <a:t>QUALITY MANAGEMENT (QM)</a:t>
            </a:r>
          </a:p>
        </p:txBody>
      </p:sp>
      <p:sp>
        <p:nvSpPr>
          <p:cNvPr id="28" name="TextBox 27">
            <a:extLst>
              <a:ext uri="{FF2B5EF4-FFF2-40B4-BE49-F238E27FC236}">
                <a16:creationId xmlns:a16="http://schemas.microsoft.com/office/drawing/2014/main" id="{FF97D7A0-0EA8-D8EB-26F4-50CE183B443B}"/>
              </a:ext>
            </a:extLst>
          </p:cNvPr>
          <p:cNvSpPr txBox="1"/>
          <p:nvPr/>
        </p:nvSpPr>
        <p:spPr>
          <a:xfrm>
            <a:off x="8839200" y="4672529"/>
            <a:ext cx="3163496" cy="954300"/>
          </a:xfrm>
          <a:prstGeom prst="rect">
            <a:avLst/>
          </a:prstGeom>
          <a:noFill/>
        </p:spPr>
        <p:txBody>
          <a:bodyPr wrap="square" rtlCol="0">
            <a:spAutoFit/>
          </a:bodyPr>
          <a:lstStyle/>
          <a:p>
            <a:pPr algn="r" defTabSz="609630"/>
            <a:r>
              <a:rPr lang="en-GB" sz="1867" dirty="0">
                <a:solidFill>
                  <a:srgbClr val="4D4D4F"/>
                </a:solidFill>
                <a:latin typeface="Calibri (MS)"/>
              </a:rPr>
              <a:t>INFORMATION TECHNOLOGY INFRASTRUCTURE (IT)</a:t>
            </a:r>
          </a:p>
        </p:txBody>
      </p:sp>
      <p:sp>
        <p:nvSpPr>
          <p:cNvPr id="29" name="Freeform 2">
            <a:extLst>
              <a:ext uri="{FF2B5EF4-FFF2-40B4-BE49-F238E27FC236}">
                <a16:creationId xmlns:a16="http://schemas.microsoft.com/office/drawing/2014/main" id="{1FA7204C-39F0-B7A2-EAA8-78CC46D90CE4}"/>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pic>
        <p:nvPicPr>
          <p:cNvPr id="4" name="Picture 3" descr="A planet earth with clouds and water&#10;&#10;Description automatically generated">
            <a:extLst>
              <a:ext uri="{FF2B5EF4-FFF2-40B4-BE49-F238E27FC236}">
                <a16:creationId xmlns:a16="http://schemas.microsoft.com/office/drawing/2014/main" id="{CDD209A1-16DE-50A7-D2BD-83EDC61788D1}"/>
              </a:ext>
            </a:extLst>
          </p:cNvPr>
          <p:cNvPicPr>
            <a:picLocks noChangeAspect="1"/>
          </p:cNvPicPr>
          <p:nvPr/>
        </p:nvPicPr>
        <p:blipFill rotWithShape="1">
          <a:blip r:embed="rId3">
            <a:extLst>
              <a:ext uri="{28A0092B-C50C-407E-A947-70E740481C1C}">
                <a14:useLocalDpi xmlns:a14="http://schemas.microsoft.com/office/drawing/2010/main" val="0"/>
              </a:ext>
            </a:extLst>
          </a:blip>
          <a:srcRect l="5482" t="3011" r="4775" b="12795"/>
          <a:stretch/>
        </p:blipFill>
        <p:spPr>
          <a:xfrm>
            <a:off x="3707084" y="1549925"/>
            <a:ext cx="4628632" cy="4711499"/>
          </a:xfrm>
          <a:prstGeom prst="rect">
            <a:avLst/>
          </a:prstGeom>
        </p:spPr>
      </p:pic>
      <p:sp>
        <p:nvSpPr>
          <p:cNvPr id="3" name="TextBox 2">
            <a:extLst>
              <a:ext uri="{FF2B5EF4-FFF2-40B4-BE49-F238E27FC236}">
                <a16:creationId xmlns:a16="http://schemas.microsoft.com/office/drawing/2014/main" id="{05A72F14-39ED-72C2-3BB5-84C3317E2314}"/>
              </a:ext>
            </a:extLst>
          </p:cNvPr>
          <p:cNvSpPr txBox="1"/>
          <p:nvPr/>
        </p:nvSpPr>
        <p:spPr>
          <a:xfrm>
            <a:off x="4646811" y="754939"/>
            <a:ext cx="2749177" cy="461665"/>
          </a:xfrm>
          <a:prstGeom prst="rect">
            <a:avLst/>
          </a:prstGeom>
          <a:noFill/>
        </p:spPr>
        <p:txBody>
          <a:bodyPr wrap="square" rtlCol="0">
            <a:spAutoFit/>
          </a:bodyPr>
          <a:lstStyle/>
          <a:p>
            <a:pPr algn="ctr"/>
            <a:r>
              <a:rPr lang="de-DE" sz="2400" b="1" dirty="0">
                <a:solidFill>
                  <a:srgbClr val="004685"/>
                </a:solidFill>
                <a:latin typeface="CorpidOffice Bold"/>
              </a:rPr>
              <a:t>ONE HEALTH</a:t>
            </a:r>
            <a:endParaRPr lang="en-DE" sz="2400" b="1" dirty="0">
              <a:solidFill>
                <a:srgbClr val="004685"/>
              </a:solidFill>
              <a:latin typeface="CorpidOffice Bold"/>
            </a:endParaRPr>
          </a:p>
        </p:txBody>
      </p:sp>
    </p:spTree>
    <p:extLst>
      <p:ext uri="{BB962C8B-B14F-4D97-AF65-F5344CB8AC3E}">
        <p14:creationId xmlns:p14="http://schemas.microsoft.com/office/powerpoint/2010/main" val="8535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11704" y="5917167"/>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3"/>
            <a:stretch>
              <a:fillRect t="-17279" r="-314889" b="-18479"/>
            </a:stretch>
          </a:blipFill>
        </p:spPr>
        <p:txBody>
          <a:bodyPr/>
          <a:lstStyle/>
          <a:p>
            <a:endParaRPr lang="en-GB" sz="1200"/>
          </a:p>
        </p:txBody>
      </p:sp>
      <p:pic>
        <p:nvPicPr>
          <p:cNvPr id="2" name="Picture 1">
            <a:extLst>
              <a:ext uri="{FF2B5EF4-FFF2-40B4-BE49-F238E27FC236}">
                <a16:creationId xmlns:a16="http://schemas.microsoft.com/office/drawing/2014/main" id="{AE806D99-5077-DEAD-E972-86931967FEA6}"/>
              </a:ext>
            </a:extLst>
          </p:cNvPr>
          <p:cNvPicPr>
            <a:picLocks noChangeAspect="1"/>
          </p:cNvPicPr>
          <p:nvPr/>
        </p:nvPicPr>
        <p:blipFill>
          <a:blip r:embed="rId4"/>
          <a:stretch>
            <a:fillRect/>
          </a:stretch>
        </p:blipFill>
        <p:spPr>
          <a:xfrm>
            <a:off x="3349373" y="1371893"/>
            <a:ext cx="8182227" cy="4495507"/>
          </a:xfrm>
          <a:prstGeom prst="rect">
            <a:avLst/>
          </a:prstGeom>
        </p:spPr>
      </p:pic>
      <p:sp>
        <p:nvSpPr>
          <p:cNvPr id="3" name="Freeform 2">
            <a:extLst>
              <a:ext uri="{FF2B5EF4-FFF2-40B4-BE49-F238E27FC236}">
                <a16:creationId xmlns:a16="http://schemas.microsoft.com/office/drawing/2014/main" id="{CC6B04DC-4BB2-F135-33C5-C009ADE28875}"/>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3"/>
            <a:stretch>
              <a:fillRect/>
            </a:stretch>
          </a:blipFill>
        </p:spPr>
        <p:txBody>
          <a:bodyPr/>
          <a:lstStyle/>
          <a:p>
            <a:endParaRPr lang="en-GB" sz="1200"/>
          </a:p>
        </p:txBody>
      </p:sp>
      <p:sp>
        <p:nvSpPr>
          <p:cNvPr id="7" name="TextBox 20">
            <a:extLst>
              <a:ext uri="{FF2B5EF4-FFF2-40B4-BE49-F238E27FC236}">
                <a16:creationId xmlns:a16="http://schemas.microsoft.com/office/drawing/2014/main" id="{2CF878B7-D18F-78F5-C535-98CFACCC941A}"/>
              </a:ext>
            </a:extLst>
          </p:cNvPr>
          <p:cNvSpPr txBox="1"/>
          <p:nvPr/>
        </p:nvSpPr>
        <p:spPr>
          <a:xfrm>
            <a:off x="315965" y="609355"/>
            <a:ext cx="6034035" cy="425758"/>
          </a:xfrm>
          <a:prstGeom prst="rect">
            <a:avLst/>
          </a:prstGeom>
        </p:spPr>
        <p:txBody>
          <a:bodyPr wrap="square" lIns="0" tIns="0" rIns="0" bIns="0" rtlCol="0" anchor="t">
            <a:spAutoFit/>
          </a:bodyPr>
          <a:lstStyle/>
          <a:p>
            <a:pPr>
              <a:lnSpc>
                <a:spcPts val="3300"/>
              </a:lnSpc>
            </a:pPr>
            <a:r>
              <a:rPr lang="en-US" sz="3200" dirty="0">
                <a:solidFill>
                  <a:srgbClr val="004685"/>
                </a:solidFill>
                <a:latin typeface="CorpidOffice Bold"/>
              </a:rPr>
              <a:t>STRIVING TOWARDS ‘ONE HEALTH’</a:t>
            </a:r>
          </a:p>
        </p:txBody>
      </p:sp>
      <p:sp>
        <p:nvSpPr>
          <p:cNvPr id="5" name="TextBox 4">
            <a:extLst>
              <a:ext uri="{FF2B5EF4-FFF2-40B4-BE49-F238E27FC236}">
                <a16:creationId xmlns:a16="http://schemas.microsoft.com/office/drawing/2014/main" id="{A4E96FA2-7F30-B20C-5152-6D4F657BE814}"/>
              </a:ext>
            </a:extLst>
          </p:cNvPr>
          <p:cNvSpPr txBox="1"/>
          <p:nvPr/>
        </p:nvSpPr>
        <p:spPr>
          <a:xfrm>
            <a:off x="823967" y="1407280"/>
            <a:ext cx="2681234" cy="3170099"/>
          </a:xfrm>
          <a:prstGeom prst="rect">
            <a:avLst/>
          </a:prstGeom>
          <a:noFill/>
        </p:spPr>
        <p:txBody>
          <a:bodyPr wrap="square">
            <a:spAutoFit/>
          </a:bodyPr>
          <a:lstStyle/>
          <a:p>
            <a:pPr algn="l"/>
            <a:r>
              <a:rPr lang="en-GB" sz="1600" b="1" dirty="0">
                <a:solidFill>
                  <a:srgbClr val="3C4245"/>
                </a:solidFill>
                <a:latin typeface="Calibri" panose="020F0502020204030204" pitchFamily="34" charset="0"/>
                <a:ea typeface="Calibri" panose="020F0502020204030204" pitchFamily="34" charset="0"/>
                <a:cs typeface="Calibri" panose="020F0502020204030204" pitchFamily="34" charset="0"/>
              </a:rPr>
              <a:t>One Health</a:t>
            </a:r>
            <a:r>
              <a:rPr lang="en-GB" sz="1600" dirty="0">
                <a:solidFill>
                  <a:srgbClr val="3C4245"/>
                </a:solidFill>
                <a:latin typeface="Calibri" panose="020F0502020204030204" pitchFamily="34" charset="0"/>
                <a:ea typeface="Calibri" panose="020F0502020204030204" pitchFamily="34" charset="0"/>
                <a:cs typeface="Calibri" panose="020F0502020204030204" pitchFamily="34" charset="0"/>
              </a:rPr>
              <a:t> is an integrated, unifying approach that aims to sustainably balance and optimize the health of people, animals and ecosystems.</a:t>
            </a:r>
          </a:p>
          <a:p>
            <a:pPr algn="l"/>
            <a:endParaRPr lang="en-GB" sz="1600" dirty="0">
              <a:solidFill>
                <a:srgbClr val="3C4245"/>
              </a:solidFill>
              <a:latin typeface="Calibri" panose="020F0502020204030204" pitchFamily="34" charset="0"/>
              <a:ea typeface="Calibri" panose="020F0502020204030204" pitchFamily="34" charset="0"/>
              <a:cs typeface="Calibri" panose="020F0502020204030204" pitchFamily="34" charset="0"/>
            </a:endParaRPr>
          </a:p>
          <a:p>
            <a:pPr algn="l"/>
            <a:r>
              <a:rPr lang="en-GB" sz="1600" dirty="0">
                <a:solidFill>
                  <a:srgbClr val="3C4245"/>
                </a:solidFill>
                <a:latin typeface="Calibri" panose="020F0502020204030204" pitchFamily="34" charset="0"/>
                <a:ea typeface="Calibri" panose="020F0502020204030204" pitchFamily="34" charset="0"/>
                <a:cs typeface="Calibri" panose="020F0502020204030204" pitchFamily="34" charset="0"/>
              </a:rPr>
              <a:t>It recognizes the health of humans, domestic and wild animals, plants, and the wider environment (including ecosystems) are closely linked and inter-dependent.</a:t>
            </a:r>
          </a:p>
          <a:p>
            <a:pPr algn="l"/>
            <a:endParaRPr lang="en-GB" sz="800" dirty="0">
              <a:solidFill>
                <a:srgbClr val="3C4245"/>
              </a:solidFill>
              <a:latin typeface="Noto Sans" panose="020B0502040504020204" pitchFamily="34" charset="0"/>
            </a:endParaRPr>
          </a:p>
        </p:txBody>
      </p:sp>
      <p:sp>
        <p:nvSpPr>
          <p:cNvPr id="8" name="TextBox 7">
            <a:extLst>
              <a:ext uri="{FF2B5EF4-FFF2-40B4-BE49-F238E27FC236}">
                <a16:creationId xmlns:a16="http://schemas.microsoft.com/office/drawing/2014/main" id="{6B8260C4-535F-63C8-5D21-B6994E9C2CE2}"/>
              </a:ext>
            </a:extLst>
          </p:cNvPr>
          <p:cNvSpPr txBox="1"/>
          <p:nvPr/>
        </p:nvSpPr>
        <p:spPr>
          <a:xfrm>
            <a:off x="4143604" y="6375400"/>
            <a:ext cx="6992199" cy="276999"/>
          </a:xfrm>
          <a:prstGeom prst="rect">
            <a:avLst/>
          </a:prstGeom>
          <a:noFill/>
        </p:spPr>
        <p:txBody>
          <a:bodyPr wrap="square">
            <a:spAutoFit/>
          </a:bodyPr>
          <a:lstStyle/>
          <a:p>
            <a:r>
              <a:rPr lang="en-DE" sz="1200" dirty="0"/>
              <a:t>https://www.who.int/news/item/01-12-2021-tripartite-and-unep-support-ohhlep-s-definition-of-one-health</a:t>
            </a:r>
          </a:p>
        </p:txBody>
      </p:sp>
    </p:spTree>
    <p:extLst>
      <p:ext uri="{BB962C8B-B14F-4D97-AF65-F5344CB8AC3E}">
        <p14:creationId xmlns:p14="http://schemas.microsoft.com/office/powerpoint/2010/main" val="130753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0">
            <a:extLst>
              <a:ext uri="{FF2B5EF4-FFF2-40B4-BE49-F238E27FC236}">
                <a16:creationId xmlns:a16="http://schemas.microsoft.com/office/drawing/2014/main" id="{0CF064EA-1530-639D-38FD-095B09DA513B}"/>
              </a:ext>
            </a:extLst>
          </p:cNvPr>
          <p:cNvSpPr txBox="1"/>
          <p:nvPr/>
        </p:nvSpPr>
        <p:spPr>
          <a:xfrm>
            <a:off x="423542" y="860495"/>
            <a:ext cx="5257468" cy="846386"/>
          </a:xfrm>
          <a:prstGeom prst="rect">
            <a:avLst/>
          </a:prstGeom>
        </p:spPr>
        <p:txBody>
          <a:bodyPr wrap="square" lIns="0" tIns="0" rIns="0" bIns="0" rtlCol="0" anchor="t">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4685"/>
                </a:solidFill>
                <a:effectLst/>
                <a:uLnTx/>
                <a:uFillTx/>
                <a:latin typeface="CorpidOffice Bold"/>
                <a:ea typeface="+mn-ea"/>
                <a:cs typeface="+mn-cs"/>
              </a:rPr>
              <a:t>LIFE SCIENCE CLUSTER</a:t>
            </a:r>
          </a:p>
          <a:p>
            <a:pPr marL="0" marR="0" lvl="0" indent="0" algn="l" defTabSz="914400" rtl="0" eaLnBrk="1" fontAlgn="auto" latinLnBrk="0" hangingPunct="1">
              <a:lnSpc>
                <a:spcPts val="3300"/>
              </a:lnSpc>
              <a:spcBef>
                <a:spcPts val="0"/>
              </a:spcBef>
              <a:spcAft>
                <a:spcPts val="0"/>
              </a:spcAft>
              <a:buClrTx/>
              <a:buSzTx/>
              <a:buFontTx/>
              <a:buNone/>
              <a:tabLst/>
              <a:defRPr/>
            </a:pPr>
            <a:r>
              <a:rPr lang="en-US" sz="3000" dirty="0">
                <a:solidFill>
                  <a:srgbClr val="F36F21"/>
                </a:solidFill>
                <a:latin typeface="CorpidOffice Bold"/>
              </a:rPr>
              <a:t>WHO ARE WE?</a:t>
            </a:r>
            <a:endParaRPr kumimoji="0" lang="en-US" sz="3000" b="0" i="0" u="none" strike="noStrike" kern="1200" cap="none" spc="0" normalizeH="0" baseline="0" noProof="0" dirty="0">
              <a:ln>
                <a:noFill/>
              </a:ln>
              <a:solidFill>
                <a:srgbClr val="F36F21"/>
              </a:solidFill>
              <a:effectLst/>
              <a:uLnTx/>
              <a:uFillTx/>
              <a:latin typeface="CorpidOffice Bold"/>
              <a:ea typeface="+mn-ea"/>
              <a:cs typeface="+mn-cs"/>
            </a:endParaRPr>
          </a:p>
        </p:txBody>
      </p:sp>
      <p:sp>
        <p:nvSpPr>
          <p:cNvPr id="11" name="Freeform 10">
            <a:extLst>
              <a:ext uri="{FF2B5EF4-FFF2-40B4-BE49-F238E27FC236}">
                <a16:creationId xmlns:a16="http://schemas.microsoft.com/office/drawing/2014/main" id="{9306508B-859A-E6E7-92EE-6D4E64356858}"/>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0D2C664-23B9-7459-0205-061596FCD3A4}"/>
              </a:ext>
            </a:extLst>
          </p:cNvPr>
          <p:cNvSpPr txBox="1"/>
          <p:nvPr/>
        </p:nvSpPr>
        <p:spPr>
          <a:xfrm>
            <a:off x="553709" y="2001328"/>
            <a:ext cx="3234278" cy="4247317"/>
          </a:xfrm>
          <a:prstGeom prst="rect">
            <a:avLst/>
          </a:prstGeom>
          <a:noFill/>
        </p:spPr>
        <p:txBody>
          <a:bodyPr wrap="square" rtlCol="0">
            <a:spAutoFit/>
          </a:bodyPr>
          <a:lstStyle/>
          <a:p>
            <a:pPr marL="268288" marR="0" lvl="0" indent="-268288" algn="l" defTabSz="914400" rtl="0" eaLnBrk="1" fontAlgn="auto" latinLnBrk="0" hangingPunct="1">
              <a:lnSpc>
                <a:spcPts val="1800"/>
              </a:lnSpc>
              <a:spcBef>
                <a:spcPts val="0"/>
              </a:spcBef>
              <a:spcAft>
                <a:spcPts val="1800"/>
              </a:spcAft>
              <a:buClr>
                <a:srgbClr val="EB690B"/>
              </a:buClr>
              <a:buSzPct val="85000"/>
              <a:buFontTx/>
              <a:buBlip>
                <a:blip r:embed="rId4"/>
              </a:buBlip>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14 European LS-RIs </a:t>
            </a: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providing access to world-class facilities, experts, biological samples, instruments, services &amp; data</a:t>
            </a:r>
          </a:p>
          <a:p>
            <a:pPr marL="268288" marR="0" lvl="0" indent="-268288" algn="l" defTabSz="914400" rtl="0" eaLnBrk="1" fontAlgn="auto" latinLnBrk="0" hangingPunct="1">
              <a:lnSpc>
                <a:spcPts val="1800"/>
              </a:lnSpc>
              <a:spcBef>
                <a:spcPts val="0"/>
              </a:spcBef>
              <a:spcAft>
                <a:spcPts val="1800"/>
              </a:spcAft>
              <a:buClr>
                <a:srgbClr val="EB690B"/>
              </a:buClr>
              <a:buSzPct val="85000"/>
              <a:buFontTx/>
              <a:buBlip>
                <a:blip r:embed="rId4"/>
              </a:buBlip>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Mission: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cutting-edge science by offering access to resources and services to academia and industry</a:t>
            </a:r>
          </a:p>
          <a:p>
            <a:pPr marL="268288" marR="0" lvl="0" indent="-268288" algn="l" defTabSz="914400" rtl="0" eaLnBrk="1" fontAlgn="auto" latinLnBrk="0" hangingPunct="1">
              <a:lnSpc>
                <a:spcPts val="1800"/>
              </a:lnSpc>
              <a:spcBef>
                <a:spcPts val="0"/>
              </a:spcBef>
              <a:spcAft>
                <a:spcPts val="1800"/>
              </a:spcAft>
              <a:buClr>
                <a:srgbClr val="EB690B"/>
              </a:buClr>
              <a:buSzPct val="85000"/>
              <a:buFontTx/>
              <a:buBlip>
                <a:blip r:embed="rId4"/>
              </a:buBlip>
              <a:tabLst/>
              <a:defRPr/>
            </a:pPr>
            <a:r>
              <a:rPr lang="en-US" sz="1600" b="1" dirty="0">
                <a:latin typeface="Arial" panose="020B0604020202020204" pitchFamily="34" charset="0"/>
                <a:cs typeface="Arial" panose="020B0604020202020204" pitchFamily="34" charset="0"/>
              </a:rPr>
              <a:t>Capacity building</a:t>
            </a:r>
            <a:r>
              <a:rPr lang="en-US" sz="1600" dirty="0">
                <a:latin typeface="Arial" panose="020B0604020202020204" pitchFamily="34" charset="0"/>
                <a:cs typeface="Arial" panose="020B0604020202020204" pitchFamily="34" charset="0"/>
              </a:rPr>
              <a:t>: offering training, education, consultation, standardization, harmonization</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68288" marR="0" lvl="0" indent="-268288" algn="l" defTabSz="914400" rtl="0" eaLnBrk="1" fontAlgn="auto" latinLnBrk="0" hangingPunct="1">
              <a:lnSpc>
                <a:spcPts val="1800"/>
              </a:lnSpc>
              <a:spcBef>
                <a:spcPts val="0"/>
              </a:spcBef>
              <a:spcAft>
                <a:spcPts val="1800"/>
              </a:spcAft>
              <a:buClr>
                <a:srgbClr val="EB690B"/>
              </a:buClr>
              <a:buSzPct val="85000"/>
              <a:buFontTx/>
              <a:buBlip>
                <a:blip r:embed="rId4"/>
              </a:buBlip>
              <a:tabLst/>
              <a:defRPr/>
            </a:pPr>
            <a:r>
              <a:rPr lang="en-US" sz="1600" dirty="0">
                <a:latin typeface="Arial" panose="020B0604020202020204" pitchFamily="34" charset="0"/>
                <a:cs typeface="Arial" panose="020B0604020202020204" pitchFamily="34" charset="0"/>
              </a:rPr>
              <a:t>Largest cluster within ERIC Forum</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3F077F04-CA2B-C60E-4BB3-A01E6FB9EB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510" b="28647"/>
          <a:stretch/>
        </p:blipFill>
        <p:spPr>
          <a:xfrm>
            <a:off x="6150795" y="3011483"/>
            <a:ext cx="3234278" cy="1385658"/>
          </a:xfrm>
          <a:prstGeom prst="rect">
            <a:avLst/>
          </a:prstGeom>
        </p:spPr>
      </p:pic>
      <p:pic>
        <p:nvPicPr>
          <p:cNvPr id="5" name="Picture 4">
            <a:extLst>
              <a:ext uri="{FF2B5EF4-FFF2-40B4-BE49-F238E27FC236}">
                <a16:creationId xmlns:a16="http://schemas.microsoft.com/office/drawing/2014/main" id="{55D7BE0B-09E7-FC22-B076-E330E632A20A}"/>
              </a:ext>
            </a:extLst>
          </p:cNvPr>
          <p:cNvPicPr>
            <a:picLocks noChangeAspect="1"/>
          </p:cNvPicPr>
          <p:nvPr/>
        </p:nvPicPr>
        <p:blipFill rotWithShape="1">
          <a:blip r:embed="rId6"/>
          <a:srcRect t="1650"/>
          <a:stretch/>
        </p:blipFill>
        <p:spPr>
          <a:xfrm>
            <a:off x="4694250" y="4423574"/>
            <a:ext cx="1324486" cy="555036"/>
          </a:xfrm>
          <a:prstGeom prst="rect">
            <a:avLst/>
          </a:prstGeom>
        </p:spPr>
      </p:pic>
      <p:pic>
        <p:nvPicPr>
          <p:cNvPr id="6" name="Picture 5">
            <a:extLst>
              <a:ext uri="{FF2B5EF4-FFF2-40B4-BE49-F238E27FC236}">
                <a16:creationId xmlns:a16="http://schemas.microsoft.com/office/drawing/2014/main" id="{D7A8F44F-63A6-84FF-EB7D-B4986008874D}"/>
              </a:ext>
            </a:extLst>
          </p:cNvPr>
          <p:cNvPicPr>
            <a:picLocks noChangeAspect="1"/>
          </p:cNvPicPr>
          <p:nvPr/>
        </p:nvPicPr>
        <p:blipFill>
          <a:blip r:embed="rId7"/>
          <a:stretch>
            <a:fillRect/>
          </a:stretch>
        </p:blipFill>
        <p:spPr>
          <a:xfrm>
            <a:off x="9322564" y="1979923"/>
            <a:ext cx="1041325" cy="333225"/>
          </a:xfrm>
          <a:prstGeom prst="rect">
            <a:avLst/>
          </a:prstGeom>
        </p:spPr>
      </p:pic>
      <p:pic>
        <p:nvPicPr>
          <p:cNvPr id="7" name="Picture 6">
            <a:extLst>
              <a:ext uri="{FF2B5EF4-FFF2-40B4-BE49-F238E27FC236}">
                <a16:creationId xmlns:a16="http://schemas.microsoft.com/office/drawing/2014/main" id="{7BA4E521-3B32-13B7-7603-2CB0699F00C8}"/>
              </a:ext>
            </a:extLst>
          </p:cNvPr>
          <p:cNvPicPr>
            <a:picLocks noChangeAspect="1"/>
          </p:cNvPicPr>
          <p:nvPr/>
        </p:nvPicPr>
        <p:blipFill>
          <a:blip r:embed="rId8"/>
          <a:stretch>
            <a:fillRect/>
          </a:stretch>
        </p:blipFill>
        <p:spPr>
          <a:xfrm>
            <a:off x="8365063" y="1433838"/>
            <a:ext cx="1237794" cy="546086"/>
          </a:xfrm>
          <a:prstGeom prst="rect">
            <a:avLst/>
          </a:prstGeom>
        </p:spPr>
      </p:pic>
      <p:pic>
        <p:nvPicPr>
          <p:cNvPr id="8" name="Picture 7">
            <a:extLst>
              <a:ext uri="{FF2B5EF4-FFF2-40B4-BE49-F238E27FC236}">
                <a16:creationId xmlns:a16="http://schemas.microsoft.com/office/drawing/2014/main" id="{897B96BD-F56B-175C-0CA4-33B453F19A98}"/>
              </a:ext>
            </a:extLst>
          </p:cNvPr>
          <p:cNvPicPr>
            <a:picLocks noChangeAspect="1"/>
          </p:cNvPicPr>
          <p:nvPr/>
        </p:nvPicPr>
        <p:blipFill>
          <a:blip r:embed="rId9"/>
          <a:stretch>
            <a:fillRect/>
          </a:stretch>
        </p:blipFill>
        <p:spPr>
          <a:xfrm>
            <a:off x="9944081" y="2298147"/>
            <a:ext cx="1088928" cy="905021"/>
          </a:xfrm>
          <a:prstGeom prst="rect">
            <a:avLst/>
          </a:prstGeom>
        </p:spPr>
      </p:pic>
      <p:pic>
        <p:nvPicPr>
          <p:cNvPr id="10" name="Picture 9">
            <a:extLst>
              <a:ext uri="{FF2B5EF4-FFF2-40B4-BE49-F238E27FC236}">
                <a16:creationId xmlns:a16="http://schemas.microsoft.com/office/drawing/2014/main" id="{9ABB725F-C1CD-C2D4-0B7D-68EC719EB985}"/>
              </a:ext>
            </a:extLst>
          </p:cNvPr>
          <p:cNvPicPr>
            <a:picLocks noChangeAspect="1"/>
          </p:cNvPicPr>
          <p:nvPr/>
        </p:nvPicPr>
        <p:blipFill>
          <a:blip r:embed="rId10"/>
          <a:stretch>
            <a:fillRect/>
          </a:stretch>
        </p:blipFill>
        <p:spPr>
          <a:xfrm>
            <a:off x="4975374" y="1857111"/>
            <a:ext cx="1175421" cy="781865"/>
          </a:xfrm>
          <a:prstGeom prst="rect">
            <a:avLst/>
          </a:prstGeom>
        </p:spPr>
      </p:pic>
      <p:pic>
        <p:nvPicPr>
          <p:cNvPr id="12" name="Picture 11">
            <a:extLst>
              <a:ext uri="{FF2B5EF4-FFF2-40B4-BE49-F238E27FC236}">
                <a16:creationId xmlns:a16="http://schemas.microsoft.com/office/drawing/2014/main" id="{B8A3F485-43FF-D8A1-490D-D308D769097A}"/>
              </a:ext>
            </a:extLst>
          </p:cNvPr>
          <p:cNvPicPr>
            <a:picLocks noChangeAspect="1"/>
          </p:cNvPicPr>
          <p:nvPr/>
        </p:nvPicPr>
        <p:blipFill>
          <a:blip r:embed="rId11"/>
          <a:stretch>
            <a:fillRect/>
          </a:stretch>
        </p:blipFill>
        <p:spPr>
          <a:xfrm>
            <a:off x="8437775" y="5583644"/>
            <a:ext cx="1834015" cy="459997"/>
          </a:xfrm>
          <a:prstGeom prst="rect">
            <a:avLst/>
          </a:prstGeom>
        </p:spPr>
      </p:pic>
      <p:pic>
        <p:nvPicPr>
          <p:cNvPr id="13" name="Picture 12">
            <a:extLst>
              <a:ext uri="{FF2B5EF4-FFF2-40B4-BE49-F238E27FC236}">
                <a16:creationId xmlns:a16="http://schemas.microsoft.com/office/drawing/2014/main" id="{48296768-773E-8A46-D7E4-97812E2FBE26}"/>
              </a:ext>
            </a:extLst>
          </p:cNvPr>
          <p:cNvPicPr>
            <a:picLocks noChangeAspect="1"/>
          </p:cNvPicPr>
          <p:nvPr/>
        </p:nvPicPr>
        <p:blipFill>
          <a:blip r:embed="rId12"/>
          <a:stretch>
            <a:fillRect/>
          </a:stretch>
        </p:blipFill>
        <p:spPr>
          <a:xfrm>
            <a:off x="9944081" y="4093189"/>
            <a:ext cx="1231908" cy="607903"/>
          </a:xfrm>
          <a:prstGeom prst="rect">
            <a:avLst/>
          </a:prstGeom>
        </p:spPr>
      </p:pic>
      <p:pic>
        <p:nvPicPr>
          <p:cNvPr id="14" name="Picture 13">
            <a:extLst>
              <a:ext uri="{FF2B5EF4-FFF2-40B4-BE49-F238E27FC236}">
                <a16:creationId xmlns:a16="http://schemas.microsoft.com/office/drawing/2014/main" id="{86150B6B-EFA5-90E7-9420-E6B1B6FD15EE}"/>
              </a:ext>
            </a:extLst>
          </p:cNvPr>
          <p:cNvPicPr>
            <a:picLocks noChangeAspect="1"/>
          </p:cNvPicPr>
          <p:nvPr/>
        </p:nvPicPr>
        <p:blipFill>
          <a:blip r:embed="rId13"/>
          <a:stretch>
            <a:fillRect/>
          </a:stretch>
        </p:blipFill>
        <p:spPr>
          <a:xfrm>
            <a:off x="5128169" y="5240975"/>
            <a:ext cx="1935661" cy="559477"/>
          </a:xfrm>
          <a:prstGeom prst="rect">
            <a:avLst/>
          </a:prstGeom>
        </p:spPr>
      </p:pic>
      <p:pic>
        <p:nvPicPr>
          <p:cNvPr id="16" name="Picture 15">
            <a:extLst>
              <a:ext uri="{FF2B5EF4-FFF2-40B4-BE49-F238E27FC236}">
                <a16:creationId xmlns:a16="http://schemas.microsoft.com/office/drawing/2014/main" id="{FF454D7D-F747-E573-982B-8A1574AF3C5C}"/>
              </a:ext>
            </a:extLst>
          </p:cNvPr>
          <p:cNvPicPr>
            <a:picLocks noChangeAspect="1"/>
          </p:cNvPicPr>
          <p:nvPr/>
        </p:nvPicPr>
        <p:blipFill>
          <a:blip r:embed="rId14"/>
          <a:stretch>
            <a:fillRect/>
          </a:stretch>
        </p:blipFill>
        <p:spPr>
          <a:xfrm>
            <a:off x="3831456" y="3485728"/>
            <a:ext cx="1935661" cy="717170"/>
          </a:xfrm>
          <a:prstGeom prst="rect">
            <a:avLst/>
          </a:prstGeom>
        </p:spPr>
      </p:pic>
      <p:pic>
        <p:nvPicPr>
          <p:cNvPr id="17" name="Picture 16">
            <a:extLst>
              <a:ext uri="{FF2B5EF4-FFF2-40B4-BE49-F238E27FC236}">
                <a16:creationId xmlns:a16="http://schemas.microsoft.com/office/drawing/2014/main" id="{A2828B84-8864-996A-AFD8-0650DF02D2CB}"/>
              </a:ext>
            </a:extLst>
          </p:cNvPr>
          <p:cNvPicPr>
            <a:picLocks noChangeAspect="1"/>
          </p:cNvPicPr>
          <p:nvPr/>
        </p:nvPicPr>
        <p:blipFill>
          <a:blip r:embed="rId15"/>
          <a:stretch>
            <a:fillRect/>
          </a:stretch>
        </p:blipFill>
        <p:spPr>
          <a:xfrm>
            <a:off x="9385073" y="4866607"/>
            <a:ext cx="1462700" cy="550276"/>
          </a:xfrm>
          <a:prstGeom prst="rect">
            <a:avLst/>
          </a:prstGeom>
        </p:spPr>
      </p:pic>
      <p:pic>
        <p:nvPicPr>
          <p:cNvPr id="18" name="Picture 17">
            <a:extLst>
              <a:ext uri="{FF2B5EF4-FFF2-40B4-BE49-F238E27FC236}">
                <a16:creationId xmlns:a16="http://schemas.microsoft.com/office/drawing/2014/main" id="{6510AAB9-EBC2-03B3-EA8E-C11ADE66E2B8}"/>
              </a:ext>
            </a:extLst>
          </p:cNvPr>
          <p:cNvPicPr>
            <a:picLocks noChangeAspect="1"/>
          </p:cNvPicPr>
          <p:nvPr/>
        </p:nvPicPr>
        <p:blipFill>
          <a:blip r:embed="rId16"/>
          <a:stretch>
            <a:fillRect/>
          </a:stretch>
        </p:blipFill>
        <p:spPr>
          <a:xfrm>
            <a:off x="10116423" y="3358503"/>
            <a:ext cx="1797571" cy="590810"/>
          </a:xfrm>
          <a:prstGeom prst="rect">
            <a:avLst/>
          </a:prstGeom>
        </p:spPr>
      </p:pic>
      <p:pic>
        <p:nvPicPr>
          <p:cNvPr id="19" name="Picture 18">
            <a:extLst>
              <a:ext uri="{FF2B5EF4-FFF2-40B4-BE49-F238E27FC236}">
                <a16:creationId xmlns:a16="http://schemas.microsoft.com/office/drawing/2014/main" id="{FA05B7EF-F266-5B61-BC7E-4B1D82AF1EDE}"/>
              </a:ext>
            </a:extLst>
          </p:cNvPr>
          <p:cNvPicPr>
            <a:picLocks noChangeAspect="1"/>
          </p:cNvPicPr>
          <p:nvPr/>
        </p:nvPicPr>
        <p:blipFill>
          <a:blip r:embed="rId17"/>
          <a:stretch>
            <a:fillRect/>
          </a:stretch>
        </p:blipFill>
        <p:spPr>
          <a:xfrm>
            <a:off x="4326440" y="2750657"/>
            <a:ext cx="1297868" cy="555037"/>
          </a:xfrm>
          <a:prstGeom prst="rect">
            <a:avLst/>
          </a:prstGeom>
        </p:spPr>
      </p:pic>
      <p:pic>
        <p:nvPicPr>
          <p:cNvPr id="21" name="Picture 20">
            <a:extLst>
              <a:ext uri="{FF2B5EF4-FFF2-40B4-BE49-F238E27FC236}">
                <a16:creationId xmlns:a16="http://schemas.microsoft.com/office/drawing/2014/main" id="{CD9FC95A-069E-42D1-6128-7DCA07EAF0B5}"/>
              </a:ext>
            </a:extLst>
          </p:cNvPr>
          <p:cNvPicPr>
            <a:picLocks noChangeAspect="1"/>
          </p:cNvPicPr>
          <p:nvPr/>
        </p:nvPicPr>
        <p:blipFill>
          <a:blip r:embed="rId18"/>
          <a:stretch>
            <a:fillRect/>
          </a:stretch>
        </p:blipFill>
        <p:spPr>
          <a:xfrm>
            <a:off x="7187171" y="5525972"/>
            <a:ext cx="1250604" cy="803653"/>
          </a:xfrm>
          <a:prstGeom prst="rect">
            <a:avLst/>
          </a:prstGeom>
        </p:spPr>
      </p:pic>
      <p:pic>
        <p:nvPicPr>
          <p:cNvPr id="22" name="Picture 21">
            <a:extLst>
              <a:ext uri="{FF2B5EF4-FFF2-40B4-BE49-F238E27FC236}">
                <a16:creationId xmlns:a16="http://schemas.microsoft.com/office/drawing/2014/main" id="{E017F45E-C434-556D-0B99-3108A4BF9A86}"/>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04105" y="1427519"/>
            <a:ext cx="1835879" cy="495011"/>
          </a:xfrm>
          <a:prstGeom prst="rect">
            <a:avLst/>
          </a:prstGeom>
          <a:solidFill>
            <a:schemeClr val="bg1"/>
          </a:solidFill>
          <a:ln>
            <a:noFill/>
          </a:ln>
        </p:spPr>
      </p:pic>
    </p:spTree>
    <p:extLst>
      <p:ext uri="{BB962C8B-B14F-4D97-AF65-F5344CB8AC3E}">
        <p14:creationId xmlns:p14="http://schemas.microsoft.com/office/powerpoint/2010/main" val="378990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0">
            <a:extLst>
              <a:ext uri="{FF2B5EF4-FFF2-40B4-BE49-F238E27FC236}">
                <a16:creationId xmlns:a16="http://schemas.microsoft.com/office/drawing/2014/main" id="{0CF064EA-1530-639D-38FD-095B09DA513B}"/>
              </a:ext>
            </a:extLst>
          </p:cNvPr>
          <p:cNvSpPr txBox="1"/>
          <p:nvPr/>
        </p:nvSpPr>
        <p:spPr>
          <a:xfrm>
            <a:off x="315965" y="609355"/>
            <a:ext cx="5257468" cy="846386"/>
          </a:xfrm>
          <a:prstGeom prst="rect">
            <a:avLst/>
          </a:prstGeom>
        </p:spPr>
        <p:txBody>
          <a:bodyPr wrap="square" lIns="0" tIns="0" rIns="0" bIns="0" rtlCol="0" anchor="t">
            <a:spAutoFit/>
          </a:bodyPr>
          <a:lstStyle/>
          <a:p>
            <a:pPr>
              <a:lnSpc>
                <a:spcPts val="3300"/>
              </a:lnSpc>
            </a:pPr>
            <a:r>
              <a:rPr lang="en-US" sz="3000" dirty="0">
                <a:solidFill>
                  <a:srgbClr val="004685"/>
                </a:solidFill>
                <a:latin typeface="CorpidOffice Bold"/>
              </a:rPr>
              <a:t>LIFE SCIENCE CLUSTER </a:t>
            </a:r>
            <a:r>
              <a:rPr lang="en-US" sz="3000" dirty="0">
                <a:solidFill>
                  <a:srgbClr val="F36F21"/>
                </a:solidFill>
                <a:latin typeface="CorpidOffice Bold"/>
              </a:rPr>
              <a:t>COLLABORATIONS FOR IMPACT</a:t>
            </a:r>
          </a:p>
        </p:txBody>
      </p:sp>
      <p:sp>
        <p:nvSpPr>
          <p:cNvPr id="11" name="Freeform 10">
            <a:extLst>
              <a:ext uri="{FF2B5EF4-FFF2-40B4-BE49-F238E27FC236}">
                <a16:creationId xmlns:a16="http://schemas.microsoft.com/office/drawing/2014/main" id="{9306508B-859A-E6E7-92EE-6D4E64356858}"/>
              </a:ext>
            </a:extLst>
          </p:cNvPr>
          <p:cNvSpPr>
            <a:spLocks noChangeAspect="1"/>
          </p:cNvSpPr>
          <p:nvPr/>
        </p:nvSpPr>
        <p:spPr>
          <a:xfrm>
            <a:off x="10464800" y="76201"/>
            <a:ext cx="1637334" cy="654251"/>
          </a:xfrm>
          <a:custGeom>
            <a:avLst/>
            <a:gdLst/>
            <a:ahLst/>
            <a:cxnLst/>
            <a:rect l="l" t="t" r="r" b="b"/>
            <a:pathLst>
              <a:path w="6639713" h="2653119">
                <a:moveTo>
                  <a:pt x="0" y="0"/>
                </a:moveTo>
                <a:lnTo>
                  <a:pt x="6639713" y="0"/>
                </a:lnTo>
                <a:lnTo>
                  <a:pt x="6639713" y="2653119"/>
                </a:lnTo>
                <a:lnTo>
                  <a:pt x="0" y="2653119"/>
                </a:lnTo>
                <a:lnTo>
                  <a:pt x="0" y="0"/>
                </a:lnTo>
                <a:close/>
              </a:path>
            </a:pathLst>
          </a:custGeom>
          <a:blipFill>
            <a:blip r:embed="rId3"/>
            <a:stretch>
              <a:fillRect/>
            </a:stretch>
          </a:blipFill>
        </p:spPr>
        <p:txBody>
          <a:bodyPr/>
          <a:lstStyle/>
          <a:p>
            <a:endParaRPr lang="en-GB" sz="1200"/>
          </a:p>
        </p:txBody>
      </p:sp>
      <p:sp>
        <p:nvSpPr>
          <p:cNvPr id="47" name="Freeform 7">
            <a:extLst>
              <a:ext uri="{FF2B5EF4-FFF2-40B4-BE49-F238E27FC236}">
                <a16:creationId xmlns:a16="http://schemas.microsoft.com/office/drawing/2014/main" id="{86AA9A10-2F90-5738-A901-319E7B2EC2A0}"/>
              </a:ext>
            </a:extLst>
          </p:cNvPr>
          <p:cNvSpPr/>
          <p:nvPr/>
        </p:nvSpPr>
        <p:spPr>
          <a:xfrm>
            <a:off x="5010864" y="-1344948"/>
            <a:ext cx="2202737" cy="2689896"/>
          </a:xfrm>
          <a:custGeom>
            <a:avLst/>
            <a:gdLst/>
            <a:ahLst/>
            <a:cxnLst/>
            <a:rect l="l" t="t" r="r" b="b"/>
            <a:pathLst>
              <a:path w="3304105" h="4034844">
                <a:moveTo>
                  <a:pt x="0" y="0"/>
                </a:moveTo>
                <a:lnTo>
                  <a:pt x="3304106" y="0"/>
                </a:lnTo>
                <a:lnTo>
                  <a:pt x="3304106" y="4034844"/>
                </a:lnTo>
                <a:lnTo>
                  <a:pt x="0" y="4034844"/>
                </a:lnTo>
                <a:lnTo>
                  <a:pt x="0" y="0"/>
                </a:lnTo>
                <a:close/>
              </a:path>
            </a:pathLst>
          </a:custGeom>
          <a:blipFill>
            <a:blip r:embed="rId3"/>
            <a:stretch>
              <a:fillRect t="-17279" r="-314889" b="-18479"/>
            </a:stretch>
          </a:blipFill>
        </p:spPr>
        <p:txBody>
          <a:bodyPr/>
          <a:lstStyle/>
          <a:p>
            <a:endParaRPr lang="en-GB" sz="1200"/>
          </a:p>
        </p:txBody>
      </p:sp>
      <p:pic>
        <p:nvPicPr>
          <p:cNvPr id="3" name="Picture 2">
            <a:extLst>
              <a:ext uri="{FF2B5EF4-FFF2-40B4-BE49-F238E27FC236}">
                <a16:creationId xmlns:a16="http://schemas.microsoft.com/office/drawing/2014/main" id="{67ABBD83-4C3E-AF1A-8864-CDBD6C3BEA7D}"/>
              </a:ext>
            </a:extLst>
          </p:cNvPr>
          <p:cNvPicPr>
            <a:picLocks noChangeAspect="1"/>
          </p:cNvPicPr>
          <p:nvPr/>
        </p:nvPicPr>
        <p:blipFill>
          <a:blip r:embed="rId4"/>
          <a:stretch>
            <a:fillRect/>
          </a:stretch>
        </p:blipFill>
        <p:spPr>
          <a:xfrm>
            <a:off x="2046498" y="1455741"/>
            <a:ext cx="8418302" cy="5037743"/>
          </a:xfrm>
          <a:prstGeom prst="rect">
            <a:avLst/>
          </a:prstGeom>
        </p:spPr>
      </p:pic>
      <p:pic>
        <p:nvPicPr>
          <p:cNvPr id="15" name="Picture 14">
            <a:extLst>
              <a:ext uri="{FF2B5EF4-FFF2-40B4-BE49-F238E27FC236}">
                <a16:creationId xmlns:a16="http://schemas.microsoft.com/office/drawing/2014/main" id="{C60E703F-A2E1-6F3A-97AA-03597CB6F950}"/>
              </a:ext>
            </a:extLst>
          </p:cNvPr>
          <p:cNvPicPr>
            <a:picLocks noChangeAspect="1"/>
          </p:cNvPicPr>
          <p:nvPr/>
        </p:nvPicPr>
        <p:blipFill rotWithShape="1">
          <a:blip r:embed="rId5"/>
          <a:srcRect l="72083" t="5826" r="22183" b="92423"/>
          <a:stretch/>
        </p:blipFill>
        <p:spPr>
          <a:xfrm>
            <a:off x="8528050" y="6470649"/>
            <a:ext cx="2844800" cy="254000"/>
          </a:xfrm>
          <a:prstGeom prst="rect">
            <a:avLst/>
          </a:prstGeom>
        </p:spPr>
      </p:pic>
    </p:spTree>
    <p:extLst>
      <p:ext uri="{BB962C8B-B14F-4D97-AF65-F5344CB8AC3E}">
        <p14:creationId xmlns:p14="http://schemas.microsoft.com/office/powerpoint/2010/main" val="126231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EEF6609-A0F3-52CA-B3C5-4CD5B97F2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016" y="757508"/>
            <a:ext cx="3248125" cy="1293784"/>
          </a:xfrm>
          <a:prstGeom prst="rect">
            <a:avLst/>
          </a:prstGeom>
        </p:spPr>
      </p:pic>
      <p:sp>
        <p:nvSpPr>
          <p:cNvPr id="10" name="TextBox 6">
            <a:extLst>
              <a:ext uri="{FF2B5EF4-FFF2-40B4-BE49-F238E27FC236}">
                <a16:creationId xmlns:a16="http://schemas.microsoft.com/office/drawing/2014/main" id="{358BEC55-8A52-E9FF-1A47-3018C30E4697}"/>
              </a:ext>
            </a:extLst>
          </p:cNvPr>
          <p:cNvSpPr txBox="1"/>
          <p:nvPr/>
        </p:nvSpPr>
        <p:spPr>
          <a:xfrm>
            <a:off x="1796016" y="2240205"/>
            <a:ext cx="3498544" cy="2769989"/>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b="0" i="0" u="none" strike="noStrike" kern="1200" cap="none" spc="0" normalizeH="0" baseline="0" noProof="0" dirty="0">
                <a:ln>
                  <a:noFill/>
                </a:ln>
                <a:solidFill>
                  <a:srgbClr val="4D4D4F"/>
                </a:solidFill>
                <a:effectLst/>
                <a:uLnTx/>
                <a:uFillTx/>
                <a:latin typeface="Calibri (MS)"/>
                <a:ea typeface="+mn-ea"/>
                <a:cs typeface="+mn-cs"/>
              </a:rPr>
              <a:t>Defragmenting ERA in cancer research</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b="0" i="0" u="none" strike="noStrike" kern="1200" cap="none" spc="0" normalizeH="0" baseline="0" noProof="0" dirty="0">
                <a:ln>
                  <a:noFill/>
                </a:ln>
                <a:solidFill>
                  <a:srgbClr val="4D4D4F"/>
                </a:solidFill>
                <a:effectLst/>
                <a:uLnTx/>
                <a:uFillTx/>
                <a:latin typeface="Calibri (MS)"/>
                <a:ea typeface="+mn-ea"/>
                <a:cs typeface="+mn-cs"/>
              </a:rPr>
              <a:t>Easy access to cutting-edge expertise, tools and services across Europe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b="0" i="0" u="none" strike="noStrike" kern="1200" cap="none" spc="0" normalizeH="0" baseline="0" noProof="0" dirty="0">
                <a:ln>
                  <a:noFill/>
                </a:ln>
                <a:solidFill>
                  <a:srgbClr val="4D4D4F"/>
                </a:solidFill>
                <a:effectLst/>
                <a:uLnTx/>
                <a:uFillTx/>
                <a:latin typeface="Calibri (MS)"/>
                <a:ea typeface="+mn-ea"/>
                <a:cs typeface="+mn-cs"/>
              </a:rPr>
              <a:t>One single entry point for researchers</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b="0" i="0" u="none" strike="noStrike" kern="1200" cap="none" spc="0" normalizeH="0" baseline="0" noProof="0" dirty="0">
                <a:ln>
                  <a:noFill/>
                </a:ln>
                <a:solidFill>
                  <a:srgbClr val="4D4D4F"/>
                </a:solidFill>
                <a:effectLst/>
                <a:uLnTx/>
                <a:uFillTx/>
                <a:latin typeface="Calibri (MS)"/>
                <a:ea typeface="+mn-ea"/>
                <a:cs typeface="+mn-cs"/>
              </a:rPr>
              <a:t>One European Molecular </a:t>
            </a:r>
            <a:r>
              <a:rPr kumimoji="0" lang="en-US" b="0" i="0" u="none" strike="noStrike" kern="1200" cap="none" spc="0" normalizeH="0" baseline="0" noProof="0" dirty="0" err="1">
                <a:ln>
                  <a:noFill/>
                </a:ln>
                <a:solidFill>
                  <a:srgbClr val="4D4D4F"/>
                </a:solidFill>
                <a:effectLst/>
                <a:uLnTx/>
                <a:uFillTx/>
                <a:latin typeface="Calibri (MS)"/>
                <a:ea typeface="+mn-ea"/>
                <a:cs typeface="+mn-cs"/>
              </a:rPr>
              <a:t>Tumour</a:t>
            </a:r>
            <a:r>
              <a:rPr kumimoji="0" lang="en-US" b="0" i="0" u="none" strike="noStrike" kern="1200" cap="none" spc="0" normalizeH="0" baseline="0" noProof="0" dirty="0">
                <a:ln>
                  <a:noFill/>
                </a:ln>
                <a:solidFill>
                  <a:srgbClr val="4D4D4F"/>
                </a:solidFill>
                <a:effectLst/>
                <a:uLnTx/>
                <a:uFillTx/>
                <a:latin typeface="Calibri (MS)"/>
                <a:ea typeface="+mn-ea"/>
                <a:cs typeface="+mn-cs"/>
              </a:rPr>
              <a:t> Board (MTB) Network with MTB Outcome Registry </a:t>
            </a:r>
          </a:p>
        </p:txBody>
      </p:sp>
      <p:graphicFrame>
        <p:nvGraphicFramePr>
          <p:cNvPr id="12" name="Diagram 11">
            <a:extLst>
              <a:ext uri="{FF2B5EF4-FFF2-40B4-BE49-F238E27FC236}">
                <a16:creationId xmlns:a16="http://schemas.microsoft.com/office/drawing/2014/main" id="{753DB0E1-6318-7EEC-7675-90DFD8B8016C}"/>
              </a:ext>
            </a:extLst>
          </p:cNvPr>
          <p:cNvGraphicFramePr/>
          <p:nvPr/>
        </p:nvGraphicFramePr>
        <p:xfrm>
          <a:off x="5589006" y="624689"/>
          <a:ext cx="5606798" cy="479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EF411C60-46CE-AC83-56CC-DA22DC527B45}"/>
              </a:ext>
            </a:extLst>
          </p:cNvPr>
          <p:cNvSpPr txBox="1"/>
          <p:nvPr/>
        </p:nvSpPr>
        <p:spPr>
          <a:xfrm>
            <a:off x="6437251" y="1822443"/>
            <a:ext cx="1954120" cy="1323439"/>
          </a:xfrm>
          <a:prstGeom prst="rect">
            <a:avLst/>
          </a:prstGeom>
          <a:noFill/>
        </p:spPr>
        <p:txBody>
          <a:bodyPr wrap="square" rtlCol="0">
            <a:spAutoFit/>
          </a:bodyPr>
          <a:lstStyle/>
          <a:p>
            <a:pPr algn="ct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13</a:t>
            </a:r>
            <a:r>
              <a:rPr lang="de-DE" sz="2000" b="1" dirty="0">
                <a:latin typeface="Calibri" panose="020F0502020204030204" pitchFamily="34" charset="0"/>
                <a:ea typeface="Calibri" panose="020F0502020204030204" pitchFamily="34" charset="0"/>
                <a:cs typeface="Calibri" panose="020F0502020204030204" pitchFamily="34" charset="0"/>
              </a:rPr>
              <a:t> </a:t>
            </a:r>
            <a:r>
              <a:rPr lang="de-DE" sz="2000" dirty="0">
                <a:latin typeface="Calibri" panose="020F0502020204030204" pitchFamily="34" charset="0"/>
                <a:ea typeface="Calibri" panose="020F0502020204030204" pitchFamily="34" charset="0"/>
                <a:cs typeface="Calibri" panose="020F0502020204030204" pitchFamily="34" charset="0"/>
              </a:rPr>
              <a:t>Infrastructures with </a:t>
            </a: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150</a:t>
            </a:r>
            <a:r>
              <a:rPr lang="de-DE" sz="2000" b="1" dirty="0">
                <a:latin typeface="Calibri" panose="020F0502020204030204" pitchFamily="34" charset="0"/>
                <a:ea typeface="Calibri" panose="020F0502020204030204" pitchFamily="34" charset="0"/>
                <a:cs typeface="Calibri" panose="020F0502020204030204" pitchFamily="34" charset="0"/>
              </a:rPr>
              <a:t> </a:t>
            </a:r>
            <a:r>
              <a:rPr lang="de-DE" sz="2000" dirty="0">
                <a:latin typeface="Calibri" panose="020F0502020204030204" pitchFamily="34" charset="0"/>
                <a:ea typeface="Calibri" panose="020F0502020204030204" pitchFamily="34" charset="0"/>
                <a:cs typeface="Calibri" panose="020F0502020204030204" pitchFamily="34" charset="0"/>
              </a:rPr>
              <a:t>Service Providers</a:t>
            </a:r>
            <a:endParaRPr lang="en-DE" sz="2000"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9D851AFE-A100-2D7D-325C-ECF36ED5E01B}"/>
              </a:ext>
            </a:extLst>
          </p:cNvPr>
          <p:cNvSpPr txBox="1"/>
          <p:nvPr/>
        </p:nvSpPr>
        <p:spPr>
          <a:xfrm>
            <a:off x="8583839" y="2178089"/>
            <a:ext cx="1810691" cy="1015663"/>
          </a:xfrm>
          <a:prstGeom prst="rect">
            <a:avLst/>
          </a:prstGeom>
          <a:noFill/>
        </p:spPr>
        <p:txBody>
          <a:bodyPr wrap="square" rtlCol="0">
            <a:spAutoFit/>
          </a:bodyPr>
          <a:lstStyle/>
          <a:p>
            <a:pPr algn="ct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400+ </a:t>
            </a:r>
            <a:r>
              <a:rPr lang="de-DE" sz="2000" dirty="0">
                <a:latin typeface="Calibri" panose="020F0502020204030204" pitchFamily="34" charset="0"/>
                <a:ea typeface="Calibri" panose="020F0502020204030204" pitchFamily="34" charset="0"/>
                <a:cs typeface="Calibri" panose="020F0502020204030204" pitchFamily="34" charset="0"/>
              </a:rPr>
              <a:t>Services in </a:t>
            </a: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10 </a:t>
            </a:r>
            <a:r>
              <a:rPr lang="de-DE" sz="2000" dirty="0">
                <a:latin typeface="Calibri" panose="020F0502020204030204" pitchFamily="34" charset="0"/>
                <a:ea typeface="Calibri" panose="020F0502020204030204" pitchFamily="34" charset="0"/>
                <a:cs typeface="Calibri" panose="020F0502020204030204" pitchFamily="34" charset="0"/>
              </a:rPr>
              <a:t>Research fields</a:t>
            </a:r>
            <a:endParaRPr lang="en-DE" sz="2000" dirty="0">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4E7A95B-4443-8421-9235-595CE8A17D21}"/>
              </a:ext>
            </a:extLst>
          </p:cNvPr>
          <p:cNvSpPr txBox="1"/>
          <p:nvPr/>
        </p:nvSpPr>
        <p:spPr>
          <a:xfrm>
            <a:off x="7451002" y="4046385"/>
            <a:ext cx="2051293" cy="707886"/>
          </a:xfrm>
          <a:prstGeom prst="rect">
            <a:avLst/>
          </a:prstGeom>
          <a:noFill/>
        </p:spPr>
        <p:txBody>
          <a:bodyPr wrap="square" rtlCol="0">
            <a:spAutoFit/>
          </a:bodyPr>
          <a:lstStyle/>
          <a:p>
            <a:pPr algn="ct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150+ </a:t>
            </a:r>
            <a:r>
              <a:rPr lang="de-DE" sz="2000" dirty="0">
                <a:latin typeface="Calibri" panose="020F0502020204030204" pitchFamily="34" charset="0"/>
                <a:ea typeface="Calibri" panose="020F0502020204030204" pitchFamily="34" charset="0"/>
                <a:cs typeface="Calibri" panose="020F0502020204030204" pitchFamily="34" charset="0"/>
              </a:rPr>
              <a:t>applications from </a:t>
            </a:r>
            <a:r>
              <a:rPr lang="de-DE" sz="2000" b="1" dirty="0">
                <a:solidFill>
                  <a:srgbClr val="F36F21"/>
                </a:solidFill>
                <a:latin typeface="Calibri" panose="020F0502020204030204" pitchFamily="34" charset="0"/>
                <a:ea typeface="Calibri" panose="020F0502020204030204" pitchFamily="34" charset="0"/>
                <a:cs typeface="Calibri" panose="020F0502020204030204" pitchFamily="34" charset="0"/>
              </a:rPr>
              <a:t>32 </a:t>
            </a:r>
            <a:r>
              <a:rPr lang="de-DE" sz="2000" dirty="0">
                <a:latin typeface="Calibri" panose="020F0502020204030204" pitchFamily="34" charset="0"/>
                <a:ea typeface="Calibri" panose="020F0502020204030204" pitchFamily="34" charset="0"/>
                <a:cs typeface="Calibri" panose="020F0502020204030204" pitchFamily="34" charset="0"/>
              </a:rPr>
              <a:t>countries</a:t>
            </a:r>
            <a:endParaRPr lang="en-DE" sz="20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3AEE05C-6E72-59DE-B936-460E673739DB}"/>
              </a:ext>
            </a:extLst>
          </p:cNvPr>
          <p:cNvSpPr txBox="1"/>
          <p:nvPr/>
        </p:nvSpPr>
        <p:spPr>
          <a:xfrm rot="19793306">
            <a:off x="6779898" y="3310505"/>
            <a:ext cx="2504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14585"/>
                </a:solidFill>
                <a:effectLst/>
                <a:uLnTx/>
                <a:uFillTx/>
                <a:latin typeface="Calibri"/>
                <a:ea typeface="+mn-ea"/>
                <a:cs typeface="+mn-cs"/>
              </a:rPr>
              <a:t>UNCAN.eu</a:t>
            </a:r>
            <a:r>
              <a:rPr kumimoji="0" lang="en-GB" b="1" i="0" u="none" strike="noStrike" kern="1200" cap="none" spc="0" normalizeH="0" baseline="0" noProof="0" dirty="0">
                <a:ln>
                  <a:noFill/>
                </a:ln>
                <a:solidFill>
                  <a:srgbClr val="014585"/>
                </a:solidFill>
                <a:effectLst/>
                <a:uLnTx/>
                <a:uFillTx/>
                <a:latin typeface="Calibri"/>
                <a:ea typeface="+mn-ea"/>
                <a:cs typeface="+mn-cs"/>
              </a:rPr>
              <a:t> + EOSC</a:t>
            </a:r>
          </a:p>
        </p:txBody>
      </p:sp>
    </p:spTree>
    <p:extLst>
      <p:ext uri="{BB962C8B-B14F-4D97-AF65-F5344CB8AC3E}">
        <p14:creationId xmlns:p14="http://schemas.microsoft.com/office/powerpoint/2010/main" val="382509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49271" y="2227018"/>
            <a:ext cx="1451934" cy="2074191"/>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097746" y="5418809"/>
            <a:ext cx="1451934" cy="2074191"/>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642321" y="5418809"/>
            <a:ext cx="1451934" cy="2074191"/>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0800000">
            <a:off x="8097746" y="-626391"/>
            <a:ext cx="1451934" cy="2074191"/>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186965" y="2780455"/>
            <a:ext cx="1334703" cy="936154"/>
          </a:xfrm>
          <a:prstGeom prst="rect">
            <a:avLst/>
          </a:prstGeom>
        </p:spPr>
        <p:txBody>
          <a:bodyPr lIns="0" tIns="0" rIns="0" bIns="0" rtlCol="0" anchor="t">
            <a:spAutoFit/>
          </a:bodyPr>
          <a:lstStyle/>
          <a:p>
            <a:pPr marL="0" marR="0" lvl="0" indent="0" algn="ctr" defTabSz="609630" rtl="0" eaLnBrk="1" fontAlgn="auto" latinLnBrk="0" hangingPunct="1">
              <a:lnSpc>
                <a:spcPts val="7333"/>
              </a:lnSpc>
              <a:spcBef>
                <a:spcPts val="0"/>
              </a:spcBef>
              <a:spcAft>
                <a:spcPts val="0"/>
              </a:spcAft>
              <a:buClrTx/>
              <a:buSzTx/>
              <a:buFontTx/>
              <a:buNone/>
              <a:tabLst/>
              <a:defRPr/>
            </a:pPr>
            <a:r>
              <a:rPr kumimoji="0" lang="en-US" sz="6666" b="0" i="0" u="none" strike="noStrike" kern="1200" cap="none" spc="0" normalizeH="0" baseline="0" noProof="0">
                <a:ln>
                  <a:noFill/>
                </a:ln>
                <a:solidFill>
                  <a:srgbClr val="004685"/>
                </a:solidFill>
                <a:effectLst/>
                <a:uLnTx/>
                <a:uFillTx/>
                <a:latin typeface="CorpidOffice Bold"/>
                <a:ea typeface="+mn-ea"/>
                <a:cs typeface="+mn-cs"/>
              </a:rPr>
              <a:t>1</a:t>
            </a:r>
          </a:p>
        </p:txBody>
      </p:sp>
      <p:sp>
        <p:nvSpPr>
          <p:cNvPr id="7" name="TextBox 7"/>
          <p:cNvSpPr txBox="1"/>
          <p:nvPr/>
        </p:nvSpPr>
        <p:spPr>
          <a:xfrm>
            <a:off x="1521667" y="2569963"/>
            <a:ext cx="2371761" cy="1436612"/>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737373"/>
                </a:solidFill>
                <a:effectLst/>
                <a:uLnTx/>
                <a:uFillTx/>
                <a:latin typeface="Calibri (MS)"/>
                <a:ea typeface="+mn-ea"/>
                <a:cs typeface="+mn-cs"/>
              </a:rPr>
              <a:t>Cancer Mission &amp; Beating Cancer Plan </a:t>
            </a:r>
            <a:r>
              <a:rPr kumimoji="0" lang="en-GB" sz="1867" b="0" i="0" u="none" strike="noStrike" kern="1200" cap="none" spc="0" normalizeH="0" baseline="0" noProof="0" dirty="0">
                <a:ln>
                  <a:noFill/>
                </a:ln>
                <a:solidFill>
                  <a:srgbClr val="737373"/>
                </a:solidFill>
                <a:effectLst/>
                <a:uLnTx/>
                <a:uFillTx/>
                <a:latin typeface="Calibri (MS)"/>
                <a:ea typeface="+mn-ea"/>
                <a:cs typeface="+mn-cs"/>
              </a:rPr>
              <a:t>(e.g., canSERV, EOSC4Cancer, EUCAIM, UNCAN.eu) </a:t>
            </a:r>
            <a:endParaRPr kumimoji="0" lang="en-US" sz="1867" b="0" i="0" u="none" strike="noStrike" kern="1200" cap="none" spc="0" normalizeH="0" baseline="0" noProof="0" dirty="0">
              <a:ln>
                <a:noFill/>
              </a:ln>
              <a:solidFill>
                <a:srgbClr val="737373"/>
              </a:solidFill>
              <a:effectLst/>
              <a:uLnTx/>
              <a:uFillTx/>
              <a:latin typeface="Calibri (MS)"/>
              <a:ea typeface="+mn-ea"/>
              <a:cs typeface="+mn-cs"/>
            </a:endParaRPr>
          </a:p>
        </p:txBody>
      </p:sp>
      <p:sp>
        <p:nvSpPr>
          <p:cNvPr id="8" name="TextBox 8"/>
          <p:cNvSpPr txBox="1"/>
          <p:nvPr/>
        </p:nvSpPr>
        <p:spPr>
          <a:xfrm>
            <a:off x="8156361" y="353484"/>
            <a:ext cx="1334703" cy="936154"/>
          </a:xfrm>
          <a:prstGeom prst="rect">
            <a:avLst/>
          </a:prstGeom>
        </p:spPr>
        <p:txBody>
          <a:bodyPr lIns="0" tIns="0" rIns="0" bIns="0" rtlCol="0" anchor="t">
            <a:spAutoFit/>
          </a:bodyPr>
          <a:lstStyle/>
          <a:p>
            <a:pPr marL="0" marR="0" lvl="0" indent="0" algn="ctr" defTabSz="609630" rtl="0" eaLnBrk="1" fontAlgn="auto" latinLnBrk="0" hangingPunct="1">
              <a:lnSpc>
                <a:spcPts val="7333"/>
              </a:lnSpc>
              <a:spcBef>
                <a:spcPts val="0"/>
              </a:spcBef>
              <a:spcAft>
                <a:spcPts val="0"/>
              </a:spcAft>
              <a:buClrTx/>
              <a:buSzTx/>
              <a:buFontTx/>
              <a:buNone/>
              <a:tabLst/>
              <a:defRPr/>
            </a:pPr>
            <a:r>
              <a:rPr kumimoji="0" lang="en-US" sz="6666" b="0" i="0" u="none" strike="noStrike" kern="1200" cap="none" spc="0" normalizeH="0" baseline="0" noProof="0">
                <a:ln>
                  <a:noFill/>
                </a:ln>
                <a:solidFill>
                  <a:srgbClr val="004685"/>
                </a:solidFill>
                <a:effectLst/>
                <a:uLnTx/>
                <a:uFillTx/>
                <a:latin typeface="CorpidOffice Bold"/>
                <a:ea typeface="+mn-ea"/>
                <a:cs typeface="+mn-cs"/>
              </a:rPr>
              <a:t>5</a:t>
            </a:r>
          </a:p>
        </p:txBody>
      </p:sp>
      <p:sp>
        <p:nvSpPr>
          <p:cNvPr id="9" name="TextBox 9"/>
          <p:cNvSpPr txBox="1"/>
          <p:nvPr/>
        </p:nvSpPr>
        <p:spPr>
          <a:xfrm>
            <a:off x="7620664" y="1571803"/>
            <a:ext cx="2406096" cy="861967"/>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737373"/>
                </a:solidFill>
                <a:effectLst/>
                <a:uLnTx/>
                <a:uFillTx/>
                <a:latin typeface="Calibri (MS)"/>
                <a:ea typeface="+mn-ea"/>
                <a:cs typeface="+mn-cs"/>
              </a:rPr>
              <a:t>European Health Data Space </a:t>
            </a:r>
            <a:r>
              <a:rPr kumimoji="0" lang="en-GB" sz="1867" b="0" i="0" u="none" strike="noStrike" kern="1200" cap="none" spc="0" normalizeH="0" baseline="0" noProof="0" dirty="0">
                <a:ln>
                  <a:noFill/>
                </a:ln>
                <a:solidFill>
                  <a:srgbClr val="737373"/>
                </a:solidFill>
                <a:effectLst/>
                <a:uLnTx/>
                <a:uFillTx/>
                <a:latin typeface="Calibri (MS)"/>
                <a:ea typeface="+mn-ea"/>
                <a:cs typeface="+mn-cs"/>
              </a:rPr>
              <a:t>(EHDS2pilot)</a:t>
            </a:r>
            <a:endParaRPr kumimoji="0" lang="en-US" sz="1867" b="0" i="0" u="none" strike="noStrike" kern="1200" cap="none" spc="0" normalizeH="0" baseline="0" noProof="0" dirty="0">
              <a:ln>
                <a:noFill/>
              </a:ln>
              <a:solidFill>
                <a:srgbClr val="737373"/>
              </a:solidFill>
              <a:effectLst/>
              <a:uLnTx/>
              <a:uFillTx/>
              <a:latin typeface="Calibri (MS)"/>
              <a:ea typeface="+mn-ea"/>
              <a:cs typeface="+mn-cs"/>
            </a:endParaRPr>
          </a:p>
        </p:txBody>
      </p:sp>
      <p:sp>
        <p:nvSpPr>
          <p:cNvPr id="10" name="TextBox 10"/>
          <p:cNvSpPr txBox="1"/>
          <p:nvPr/>
        </p:nvSpPr>
        <p:spPr>
          <a:xfrm>
            <a:off x="2700936" y="5582774"/>
            <a:ext cx="1334703" cy="936154"/>
          </a:xfrm>
          <a:prstGeom prst="rect">
            <a:avLst/>
          </a:prstGeom>
        </p:spPr>
        <p:txBody>
          <a:bodyPr lIns="0" tIns="0" rIns="0" bIns="0" rtlCol="0" anchor="t">
            <a:spAutoFit/>
          </a:bodyPr>
          <a:lstStyle/>
          <a:p>
            <a:pPr marL="0" marR="0" lvl="0" indent="0" algn="ctr" defTabSz="609630" rtl="0" eaLnBrk="1" fontAlgn="auto" latinLnBrk="0" hangingPunct="1">
              <a:lnSpc>
                <a:spcPts val="7333"/>
              </a:lnSpc>
              <a:spcBef>
                <a:spcPts val="0"/>
              </a:spcBef>
              <a:spcAft>
                <a:spcPts val="0"/>
              </a:spcAft>
              <a:buClrTx/>
              <a:buSzTx/>
              <a:buFontTx/>
              <a:buNone/>
              <a:tabLst/>
              <a:defRPr/>
            </a:pPr>
            <a:r>
              <a:rPr kumimoji="0" lang="en-US" sz="6666" b="0" i="0" u="none" strike="noStrike" kern="1200" cap="none" spc="0" normalizeH="0" baseline="0" noProof="0">
                <a:ln>
                  <a:noFill/>
                </a:ln>
                <a:solidFill>
                  <a:srgbClr val="004685"/>
                </a:solidFill>
                <a:effectLst/>
                <a:uLnTx/>
                <a:uFillTx/>
                <a:latin typeface="CorpidOffice Bold"/>
                <a:ea typeface="+mn-ea"/>
                <a:cs typeface="+mn-cs"/>
              </a:rPr>
              <a:t>2</a:t>
            </a:r>
          </a:p>
        </p:txBody>
      </p:sp>
      <p:sp>
        <p:nvSpPr>
          <p:cNvPr id="11" name="TextBox 11"/>
          <p:cNvSpPr txBox="1"/>
          <p:nvPr/>
        </p:nvSpPr>
        <p:spPr>
          <a:xfrm>
            <a:off x="8156361" y="5582774"/>
            <a:ext cx="1334703" cy="936154"/>
          </a:xfrm>
          <a:prstGeom prst="rect">
            <a:avLst/>
          </a:prstGeom>
        </p:spPr>
        <p:txBody>
          <a:bodyPr lIns="0" tIns="0" rIns="0" bIns="0" rtlCol="0" anchor="t">
            <a:spAutoFit/>
          </a:bodyPr>
          <a:lstStyle/>
          <a:p>
            <a:pPr marL="0" marR="0" lvl="0" indent="0" algn="ctr" defTabSz="609630" rtl="0" eaLnBrk="1" fontAlgn="auto" latinLnBrk="0" hangingPunct="1">
              <a:lnSpc>
                <a:spcPts val="7333"/>
              </a:lnSpc>
              <a:spcBef>
                <a:spcPts val="0"/>
              </a:spcBef>
              <a:spcAft>
                <a:spcPts val="0"/>
              </a:spcAft>
              <a:buClrTx/>
              <a:buSzTx/>
              <a:buFontTx/>
              <a:buNone/>
              <a:tabLst/>
              <a:defRPr/>
            </a:pPr>
            <a:r>
              <a:rPr kumimoji="0" lang="en-US" sz="6666" b="0" i="0" u="none" strike="noStrike" kern="1200" cap="none" spc="0" normalizeH="0" baseline="0" noProof="0">
                <a:ln>
                  <a:noFill/>
                </a:ln>
                <a:solidFill>
                  <a:srgbClr val="004685"/>
                </a:solidFill>
                <a:effectLst/>
                <a:uLnTx/>
                <a:uFillTx/>
                <a:latin typeface="CorpidOffice Bold"/>
                <a:ea typeface="+mn-ea"/>
                <a:cs typeface="+mn-cs"/>
              </a:rPr>
              <a:t>3</a:t>
            </a:r>
          </a:p>
        </p:txBody>
      </p:sp>
      <p:sp>
        <p:nvSpPr>
          <p:cNvPr id="12" name="TextBox 12"/>
          <p:cNvSpPr txBox="1"/>
          <p:nvPr/>
        </p:nvSpPr>
        <p:spPr>
          <a:xfrm>
            <a:off x="7282796" y="4244782"/>
            <a:ext cx="2940165" cy="1149289"/>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737373"/>
                </a:solidFill>
                <a:effectLst/>
                <a:uLnTx/>
                <a:uFillTx/>
                <a:latin typeface="Calibri (MS)"/>
                <a:ea typeface="+mn-ea"/>
                <a:cs typeface="+mn-cs"/>
              </a:rPr>
              <a:t>European Partnerships in Horizon Europe </a:t>
            </a:r>
            <a:r>
              <a:rPr kumimoji="0" lang="en-GB" sz="1867" b="0" i="0" u="none" strike="noStrike" kern="1200" cap="none" spc="0" normalizeH="0" baseline="0" noProof="0" dirty="0">
                <a:ln>
                  <a:noFill/>
                </a:ln>
                <a:solidFill>
                  <a:srgbClr val="737373"/>
                </a:solidFill>
                <a:effectLst/>
                <a:uLnTx/>
                <a:uFillTx/>
                <a:latin typeface="Calibri (MS)"/>
                <a:ea typeface="+mn-ea"/>
                <a:cs typeface="+mn-cs"/>
              </a:rPr>
              <a:t>(Personalised Medicine, Rare Diseases)</a:t>
            </a:r>
            <a:endParaRPr kumimoji="0" lang="en-US" sz="1867" b="0" i="0" u="none" strike="noStrike" kern="1200" cap="none" spc="0" normalizeH="0" baseline="0" noProof="0" dirty="0">
              <a:ln>
                <a:noFill/>
              </a:ln>
              <a:solidFill>
                <a:srgbClr val="737373"/>
              </a:solidFill>
              <a:effectLst/>
              <a:uLnTx/>
              <a:uFillTx/>
              <a:latin typeface="Calibri (MS)"/>
              <a:ea typeface="+mn-ea"/>
              <a:cs typeface="+mn-cs"/>
            </a:endParaRPr>
          </a:p>
        </p:txBody>
      </p:sp>
      <p:sp>
        <p:nvSpPr>
          <p:cNvPr id="13" name="TextBox 13"/>
          <p:cNvSpPr txBox="1"/>
          <p:nvPr/>
        </p:nvSpPr>
        <p:spPr>
          <a:xfrm>
            <a:off x="1898207" y="4694976"/>
            <a:ext cx="2940165" cy="57464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737373"/>
                </a:solidFill>
                <a:effectLst/>
                <a:uLnTx/>
                <a:uFillTx/>
                <a:latin typeface="Calibri (MS)"/>
                <a:ea typeface="+mn-ea"/>
                <a:cs typeface="+mn-cs"/>
              </a:rPr>
              <a:t>Pandemic Preparedness</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737373"/>
                </a:solidFill>
                <a:effectLst/>
                <a:uLnTx/>
                <a:uFillTx/>
                <a:latin typeface="Calibri (MS)"/>
                <a:ea typeface="+mn-ea"/>
                <a:cs typeface="+mn-cs"/>
              </a:rPr>
              <a:t>(e.g., </a:t>
            </a:r>
            <a:r>
              <a:rPr kumimoji="0" lang="en-GB" sz="1867" b="0" i="0" u="none" strike="noStrike" kern="1200" cap="none" spc="0" normalizeH="0" baseline="0" noProof="0" dirty="0" err="1">
                <a:ln>
                  <a:noFill/>
                </a:ln>
                <a:solidFill>
                  <a:srgbClr val="737373"/>
                </a:solidFill>
                <a:effectLst/>
                <a:uLnTx/>
                <a:uFillTx/>
                <a:latin typeface="Calibri (MS)"/>
                <a:ea typeface="+mn-ea"/>
                <a:cs typeface="+mn-cs"/>
              </a:rPr>
              <a:t>ISIDORe</a:t>
            </a:r>
            <a:r>
              <a:rPr kumimoji="0" lang="en-GB" sz="1867" b="0" i="0" u="none" strike="noStrike" kern="1200" cap="none" spc="0" normalizeH="0" baseline="0" noProof="0" dirty="0">
                <a:ln>
                  <a:noFill/>
                </a:ln>
                <a:solidFill>
                  <a:srgbClr val="737373"/>
                </a:solidFill>
                <a:effectLst/>
                <a:uLnTx/>
                <a:uFillTx/>
                <a:latin typeface="Calibri (MS)"/>
                <a:ea typeface="+mn-ea"/>
                <a:cs typeface="+mn-cs"/>
              </a:rPr>
              <a:t>, BY-COVID)</a:t>
            </a:r>
            <a:endParaRPr kumimoji="0" lang="en-US" sz="1867" b="0" i="0" u="none" strike="noStrike" kern="1200" cap="none" spc="0" normalizeH="0" baseline="0" noProof="0" dirty="0">
              <a:ln>
                <a:noFill/>
              </a:ln>
              <a:solidFill>
                <a:srgbClr val="737373"/>
              </a:solidFill>
              <a:effectLst/>
              <a:uLnTx/>
              <a:uFillTx/>
              <a:latin typeface="Calibri (MS)"/>
              <a:ea typeface="+mn-ea"/>
              <a:cs typeface="+mn-cs"/>
            </a:endParaRPr>
          </a:p>
        </p:txBody>
      </p:sp>
      <p:sp>
        <p:nvSpPr>
          <p:cNvPr id="15" name="Freeform 2">
            <a:extLst>
              <a:ext uri="{FF2B5EF4-FFF2-40B4-BE49-F238E27FC236}">
                <a16:creationId xmlns:a16="http://schemas.microsoft.com/office/drawing/2014/main" id="{5DB9BF11-4252-6F37-52E7-FA0713492634}"/>
              </a:ext>
            </a:extLst>
          </p:cNvPr>
          <p:cNvSpPr/>
          <p:nvPr/>
        </p:nvSpPr>
        <p:spPr>
          <a:xfrm rot="16200000">
            <a:off x="11089337" y="2227018"/>
            <a:ext cx="1451934" cy="2074191"/>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6">
            <a:extLst>
              <a:ext uri="{FF2B5EF4-FFF2-40B4-BE49-F238E27FC236}">
                <a16:creationId xmlns:a16="http://schemas.microsoft.com/office/drawing/2014/main" id="{D01B61C6-D3B2-7388-6E05-20E0CB431224}"/>
              </a:ext>
            </a:extLst>
          </p:cNvPr>
          <p:cNvSpPr txBox="1"/>
          <p:nvPr/>
        </p:nvSpPr>
        <p:spPr>
          <a:xfrm>
            <a:off x="10727409" y="2780455"/>
            <a:ext cx="1334703" cy="936154"/>
          </a:xfrm>
          <a:prstGeom prst="rect">
            <a:avLst/>
          </a:prstGeom>
        </p:spPr>
        <p:txBody>
          <a:bodyPr lIns="0" tIns="0" rIns="0" bIns="0" rtlCol="0" anchor="t">
            <a:spAutoFit/>
          </a:bodyPr>
          <a:lstStyle/>
          <a:p>
            <a:pPr marL="0" marR="0" lvl="0" indent="0" algn="ctr" defTabSz="609630" rtl="0" eaLnBrk="1" fontAlgn="auto" latinLnBrk="0" hangingPunct="1">
              <a:lnSpc>
                <a:spcPts val="7333"/>
              </a:lnSpc>
              <a:spcBef>
                <a:spcPts val="0"/>
              </a:spcBef>
              <a:spcAft>
                <a:spcPts val="0"/>
              </a:spcAft>
              <a:buClrTx/>
              <a:buSzTx/>
              <a:buFontTx/>
              <a:buNone/>
              <a:tabLst/>
              <a:defRPr/>
            </a:pPr>
            <a:r>
              <a:rPr kumimoji="0" lang="en-US" sz="6666" b="0" i="0" u="none" strike="noStrike" kern="1200" cap="none" spc="0" normalizeH="0" baseline="0" noProof="0">
                <a:ln>
                  <a:noFill/>
                </a:ln>
                <a:solidFill>
                  <a:srgbClr val="004685"/>
                </a:solidFill>
                <a:effectLst/>
                <a:uLnTx/>
                <a:uFillTx/>
                <a:latin typeface="CorpidOffice Bold"/>
                <a:ea typeface="+mn-ea"/>
                <a:cs typeface="+mn-cs"/>
              </a:rPr>
              <a:t>4</a:t>
            </a:r>
          </a:p>
        </p:txBody>
      </p:sp>
      <p:sp>
        <p:nvSpPr>
          <p:cNvPr id="17" name="TextBox 13">
            <a:extLst>
              <a:ext uri="{FF2B5EF4-FFF2-40B4-BE49-F238E27FC236}">
                <a16:creationId xmlns:a16="http://schemas.microsoft.com/office/drawing/2014/main" id="{54214A40-1DB8-5DD0-E5D8-8650C53F4128}"/>
              </a:ext>
            </a:extLst>
          </p:cNvPr>
          <p:cNvSpPr txBox="1"/>
          <p:nvPr/>
        </p:nvSpPr>
        <p:spPr>
          <a:xfrm>
            <a:off x="8444201" y="2839726"/>
            <a:ext cx="2210958" cy="861967"/>
          </a:xfrm>
          <a:prstGeom prst="rect">
            <a:avLst/>
          </a:prstGeom>
        </p:spPr>
        <p:txBody>
          <a:bodyPr wrap="square" lIns="0" tIns="0" rIns="0" bIns="0" rtlCol="0" anchor="t">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737373"/>
                </a:solidFill>
                <a:effectLst/>
                <a:uLnTx/>
                <a:uFillTx/>
                <a:latin typeface="Calibri (MS)"/>
                <a:ea typeface="+mn-ea"/>
                <a:cs typeface="+mn-cs"/>
              </a:rPr>
              <a:t>EOSC Association </a:t>
            </a:r>
            <a:r>
              <a:rPr kumimoji="0" lang="en-GB" sz="1867" b="0" i="0" u="none" strike="noStrike" kern="1200" cap="none" spc="0" normalizeH="0" baseline="0" noProof="0" dirty="0">
                <a:ln>
                  <a:noFill/>
                </a:ln>
                <a:solidFill>
                  <a:srgbClr val="737373"/>
                </a:solidFill>
                <a:effectLst/>
                <a:uLnTx/>
                <a:uFillTx/>
                <a:latin typeface="Calibri (MS)"/>
                <a:ea typeface="+mn-ea"/>
                <a:cs typeface="+mn-cs"/>
              </a:rPr>
              <a:t>e.g., Corbel, EOSC-Life, EOSC Future)</a:t>
            </a:r>
            <a:endParaRPr kumimoji="0" lang="en-US" sz="1867" b="0" i="0" u="none" strike="noStrike" kern="1200" cap="none" spc="0" normalizeH="0" baseline="0" noProof="0" dirty="0">
              <a:ln>
                <a:noFill/>
              </a:ln>
              <a:solidFill>
                <a:srgbClr val="737373"/>
              </a:solidFill>
              <a:effectLst/>
              <a:uLnTx/>
              <a:uFillTx/>
              <a:latin typeface="Calibri (MS)"/>
              <a:ea typeface="+mn-ea"/>
              <a:cs typeface="+mn-cs"/>
            </a:endParaRPr>
          </a:p>
        </p:txBody>
      </p:sp>
      <p:sp>
        <p:nvSpPr>
          <p:cNvPr id="18" name="TextBox 20">
            <a:extLst>
              <a:ext uri="{FF2B5EF4-FFF2-40B4-BE49-F238E27FC236}">
                <a16:creationId xmlns:a16="http://schemas.microsoft.com/office/drawing/2014/main" id="{929287A3-12A0-4375-C8F5-1399669238AA}"/>
              </a:ext>
            </a:extLst>
          </p:cNvPr>
          <p:cNvSpPr txBox="1"/>
          <p:nvPr/>
        </p:nvSpPr>
        <p:spPr>
          <a:xfrm>
            <a:off x="315965" y="609355"/>
            <a:ext cx="5257468" cy="984885"/>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4685"/>
                </a:solidFill>
                <a:effectLst/>
                <a:uLnTx/>
                <a:uFillTx/>
                <a:latin typeface="CorpidOffice Bold"/>
                <a:ea typeface="+mn-ea"/>
                <a:cs typeface="+mn-cs"/>
              </a:rPr>
              <a:t>LS RIs CONNECTING RELEVANT EU INITIATIVES</a:t>
            </a:r>
          </a:p>
        </p:txBody>
      </p:sp>
      <p:pic>
        <p:nvPicPr>
          <p:cNvPr id="19" name="Picture 18" descr="A picture containing application&#10;&#10;Description automatically generated">
            <a:extLst>
              <a:ext uri="{FF2B5EF4-FFF2-40B4-BE49-F238E27FC236}">
                <a16:creationId xmlns:a16="http://schemas.microsoft.com/office/drawing/2014/main" id="{B82F7C8E-28B4-40DD-F5B5-33D4E866A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252" y="52398"/>
            <a:ext cx="691157" cy="482068"/>
          </a:xfrm>
          <a:prstGeom prst="rect">
            <a:avLst/>
          </a:prstGeom>
        </p:spPr>
      </p:pic>
      <p:pic>
        <p:nvPicPr>
          <p:cNvPr id="20" name="Picture 19">
            <a:extLst>
              <a:ext uri="{FF2B5EF4-FFF2-40B4-BE49-F238E27FC236}">
                <a16:creationId xmlns:a16="http://schemas.microsoft.com/office/drawing/2014/main" id="{BD99B204-50D5-EAD4-94E6-8835573425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776"/>
          <a:stretch/>
        </p:blipFill>
        <p:spPr bwMode="auto">
          <a:xfrm>
            <a:off x="11590382" y="3019128"/>
            <a:ext cx="522530" cy="4899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application&#10;&#10;Description automatically generated">
            <a:extLst>
              <a:ext uri="{FF2B5EF4-FFF2-40B4-BE49-F238E27FC236}">
                <a16:creationId xmlns:a16="http://schemas.microsoft.com/office/drawing/2014/main" id="{54D962FC-3300-DD93-0142-E4D79175F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202" y="6375400"/>
            <a:ext cx="691157" cy="482068"/>
          </a:xfrm>
          <a:prstGeom prst="rect">
            <a:avLst/>
          </a:prstGeom>
        </p:spPr>
      </p:pic>
      <p:pic>
        <p:nvPicPr>
          <p:cNvPr id="23" name="Picture 22" descr="Logo, company name&#10;&#10;Description automatically generated">
            <a:extLst>
              <a:ext uri="{FF2B5EF4-FFF2-40B4-BE49-F238E27FC236}">
                <a16:creationId xmlns:a16="http://schemas.microsoft.com/office/drawing/2014/main" id="{7B6AB13F-B667-144E-2011-C397FA714A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8510" b="28647"/>
          <a:stretch/>
        </p:blipFill>
        <p:spPr>
          <a:xfrm>
            <a:off x="4464153" y="2780455"/>
            <a:ext cx="3156511" cy="13523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872</Words>
  <Application>Microsoft Office PowerPoint</Application>
  <PresentationFormat>Widescreen</PresentationFormat>
  <Paragraphs>146</Paragraphs>
  <Slides>13</Slides>
  <Notes>7</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ERIC FORUM 2 PROJECT</vt:lpstr>
      <vt:lpstr>STRENGHTS OF ERIC MODEL  FOR BBMRI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Marthe Bierens</dc:creator>
  <cp:lastModifiedBy>Jens Habermann</cp:lastModifiedBy>
  <cp:revision>12</cp:revision>
  <dcterms:created xsi:type="dcterms:W3CDTF">2024-05-17T12:38:09Z</dcterms:created>
  <dcterms:modified xsi:type="dcterms:W3CDTF">2024-06-20T12:35:13Z</dcterms:modified>
</cp:coreProperties>
</file>